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5" r:id="rId4"/>
    <p:sldId id="266" r:id="rId5"/>
    <p:sldId id="259" r:id="rId6"/>
    <p:sldId id="267" r:id="rId7"/>
    <p:sldId id="260" r:id="rId8"/>
    <p:sldId id="268" r:id="rId9"/>
    <p:sldId id="262" r:id="rId10"/>
    <p:sldId id="26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8F83C-6658-4B80-9E35-FFFD68183A3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1E13-3EB6-4748-8BBB-FFB888A1A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16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B2244-DAB6-4878-A9CF-B105A676581F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5C5B9-B7EF-4429-8678-F34951C7D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6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885A02-77A0-4EF0-AD55-A44F8D2E592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0417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12615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84342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74191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85730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49271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F39163-F4B0-4E85-A0BB-7D8ECEFC9DC8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F7395F-F4C7-4A89-8510-A439D96E5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8X3X63O\MP900439472[1].jpg"/>
          <p:cNvPicPr>
            <a:picLocks noChangeAspect="1" noChangeArrowheads="1"/>
          </p:cNvPicPr>
          <p:nvPr/>
        </p:nvPicPr>
        <p:blipFill>
          <a:blip r:embed="rId13" cstate="print"/>
          <a:srcRect l="19667"/>
          <a:stretch>
            <a:fillRect/>
          </a:stretch>
        </p:blipFill>
        <p:spPr bwMode="auto">
          <a:xfrm>
            <a:off x="-1588" y="0"/>
            <a:ext cx="9145588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 Print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 Print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 Print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 Print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 Print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 Print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 Print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Segoe Prin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93725" y="5334000"/>
            <a:ext cx="8001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20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Unit 03: </a:t>
            </a:r>
            <a:r>
              <a:rPr lang="en-US" altLang="en-US" sz="2000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Colonial </a:t>
            </a:r>
            <a:r>
              <a:rPr lang="en-US" altLang="en-US" sz="20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 America</a:t>
            </a:r>
            <a:r>
              <a:rPr lang="en-US" altLang="en-US" sz="2000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, </a:t>
            </a:r>
            <a:r>
              <a:rPr lang="en-US" altLang="en-US" sz="20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itchFamily="34" charset="0"/>
              </a:rPr>
              <a:t>1600-1763</a:t>
            </a:r>
            <a:endParaRPr lang="en-US" altLang="en-US" sz="2000" dirty="0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7848600" cy="33845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MonumentA"/>
              </a:rPr>
              <a:t>Colonial </a:t>
            </a:r>
          </a:p>
          <a:p>
            <a:pPr algn="ctr"/>
            <a:r>
              <a:rPr lang="en-US" sz="3600" kern="1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MonumentA"/>
              </a:rPr>
              <a:t>America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669925" y="4075113"/>
            <a:ext cx="7848600" cy="1258887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6350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MonumentA"/>
              </a:rPr>
              <a:t>Origins, Politics,</a:t>
            </a:r>
          </a:p>
          <a:p>
            <a:pPr algn="ctr"/>
            <a:r>
              <a:rPr lang="en-US" sz="3600" kern="10">
                <a:ln w="6350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MonumentA"/>
              </a:rPr>
              <a:t>Society, &amp; Warfare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  <p:sndAc>
      <p:stSnd>
        <p:snd r:embed="rId4" name="George W Bush-- Evil Me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illy Mays-- Histor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everly Hillbillies-- Talk Ameri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  <p:bldP spid="7173" grpId="0" animBg="1"/>
      <p:bldP spid="7173" grpId="1" animBg="1"/>
      <p:bldP spid="7174" grpId="0" animBg="1"/>
      <p:bldP spid="717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33" name="Picture 6" descr="13Colon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716713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I. English Colonies in N. America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8305800" cy="6096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15000"/>
              </a:spcBef>
              <a:buNone/>
            </a:pPr>
            <a:r>
              <a:rPr lang="en-US" dirty="0" smtClean="0"/>
              <a:t>1. In </a:t>
            </a:r>
            <a:r>
              <a:rPr lang="en-US" dirty="0" smtClean="0"/>
              <a:t>the 1600s, English settlers arrived in North America</a:t>
            </a:r>
          </a:p>
          <a:p>
            <a:pPr marL="457200" lvl="1" indent="0" eaLnBrk="1" hangingPunct="1">
              <a:lnSpc>
                <a:spcPct val="95000"/>
              </a:lnSpc>
              <a:spcBef>
                <a:spcPct val="15000"/>
              </a:spcBef>
              <a:buNone/>
            </a:pPr>
            <a:r>
              <a:rPr lang="en-US" dirty="0" smtClean="0"/>
              <a:t>a. English </a:t>
            </a:r>
            <a:r>
              <a:rPr lang="en-US" dirty="0" smtClean="0"/>
              <a:t>colonization differed from Spanish &amp; French because the English gov’t had no desire to create a centralized empire in the New World</a:t>
            </a:r>
          </a:p>
          <a:p>
            <a:pPr marL="457200" lvl="1" indent="0" eaLnBrk="1" hangingPunct="1">
              <a:lnSpc>
                <a:spcPct val="95000"/>
              </a:lnSpc>
              <a:spcBef>
                <a:spcPct val="15000"/>
              </a:spcBef>
              <a:buNone/>
            </a:pPr>
            <a:r>
              <a:rPr lang="en-US" dirty="0" smtClean="0"/>
              <a:t>b. Different </a:t>
            </a:r>
            <a:r>
              <a:rPr lang="en-US" dirty="0" smtClean="0"/>
              <a:t>motivations by English settlers led to different types of colonies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Why </a:t>
            </a:r>
            <a:r>
              <a:rPr lang="en-US" dirty="0"/>
              <a:t>come to a new </a:t>
            </a:r>
            <a:r>
              <a:rPr lang="en-US" dirty="0" smtClean="0"/>
              <a:t>land?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PUSH </a:t>
            </a:r>
            <a:r>
              <a:rPr lang="en-US" dirty="0" smtClean="0"/>
              <a:t>FACTORS</a:t>
            </a:r>
            <a:endParaRPr lang="en-US" sz="2400" b="1" dirty="0" smtClean="0"/>
          </a:p>
          <a:p>
            <a:pPr marL="1409700" lvl="2" indent="-609600">
              <a:buFontTx/>
              <a:buAutoNum type="arabicPeriod"/>
            </a:pPr>
            <a:r>
              <a:rPr lang="en-US" b="1" dirty="0" smtClean="0"/>
              <a:t>CONDITIONS THAT CAUSE PEOPLE TO MOVE OR FLEE THEIR NATIVE </a:t>
            </a:r>
            <a:r>
              <a:rPr lang="en-US" b="1" dirty="0" smtClean="0"/>
              <a:t>LAND.</a:t>
            </a:r>
          </a:p>
          <a:p>
            <a:pPr marL="1866900" lvl="3" indent="-609600"/>
            <a:endParaRPr lang="en-US" b="1" dirty="0" smtClean="0"/>
          </a:p>
          <a:p>
            <a:pPr marL="400050" lvl="1" indent="0">
              <a:buNone/>
            </a:pPr>
            <a:r>
              <a:rPr lang="en-US" sz="2400" b="1" dirty="0" smtClean="0"/>
              <a:t>b) </a:t>
            </a:r>
            <a:r>
              <a:rPr lang="en-US" dirty="0"/>
              <a:t>PULL FACTORS</a:t>
            </a:r>
          </a:p>
          <a:p>
            <a:pPr marL="40005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sz="2400" b="1" dirty="0" smtClean="0"/>
              <a:t>1</a:t>
            </a:r>
            <a:r>
              <a:rPr lang="en-US" sz="2400" b="1" dirty="0"/>
              <a:t>. CONDITIONS THAT LURE PEOPLE TO A </a:t>
            </a:r>
            <a:r>
              <a:rPr lang="en-US" sz="2400" b="1" dirty="0" smtClean="0"/>
              <a:t>	    NEW </a:t>
            </a:r>
            <a:r>
              <a:rPr lang="en-US" sz="2400" b="1" dirty="0"/>
              <a:t>LAND.</a:t>
            </a:r>
          </a:p>
          <a:p>
            <a:pPr marL="1409700" lvl="2" indent="-609600"/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1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/>
              <a:t>II. Push/Pull Factors for England and her Colonies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lnSpc>
                <a:spcPct val="95000"/>
              </a:lnSpc>
            </a:pPr>
            <a:endParaRPr lang="en-US" sz="4400" dirty="0" smtClean="0"/>
          </a:p>
          <a:p>
            <a:pPr lvl="2" eaLnBrk="1" hangingPunct="1">
              <a:lnSpc>
                <a:spcPct val="95000"/>
              </a:lnSpc>
            </a:pPr>
            <a:r>
              <a:rPr lang="en-US" sz="4400" dirty="0" smtClean="0"/>
              <a:t>Religious</a:t>
            </a:r>
            <a:endParaRPr lang="en-US" sz="4400" dirty="0" smtClean="0"/>
          </a:p>
          <a:p>
            <a:pPr lvl="2" eaLnBrk="1" hangingPunct="1">
              <a:lnSpc>
                <a:spcPct val="95000"/>
              </a:lnSpc>
            </a:pPr>
            <a:r>
              <a:rPr lang="en-US" sz="4400" dirty="0" smtClean="0"/>
              <a:t>Economic </a:t>
            </a:r>
          </a:p>
          <a:p>
            <a:pPr lvl="2" eaLnBrk="1" hangingPunct="1">
              <a:lnSpc>
                <a:spcPct val="95000"/>
              </a:lnSpc>
            </a:pPr>
            <a:r>
              <a:rPr lang="en-US" sz="4400" dirty="0" smtClean="0"/>
              <a:t>Social </a:t>
            </a:r>
          </a:p>
          <a:p>
            <a:pPr lvl="2" eaLnBrk="1" hangingPunct="1">
              <a:lnSpc>
                <a:spcPct val="95000"/>
              </a:lnSpc>
            </a:pPr>
            <a:r>
              <a:rPr lang="en-US" sz="4400" dirty="0" smtClean="0"/>
              <a:t>Political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sz="4000" b="1" dirty="0" smtClean="0"/>
              <a:t>Emigrating </a:t>
            </a:r>
            <a:r>
              <a:rPr lang="en-US" sz="4000" b="1" dirty="0"/>
              <a:t>from England (Push)</a:t>
            </a:r>
            <a:endParaRPr lang="en-US" sz="4000" dirty="0" smtClean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/>
          <a:lstStyle/>
          <a:p>
            <a:pPr marL="0" indent="0" eaLnBrk="1" hangingPunct="1">
              <a:lnSpc>
                <a:spcPct val="95000"/>
              </a:lnSpc>
              <a:spcBef>
                <a:spcPct val="10000"/>
              </a:spcBef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century England faced major challenges:</a:t>
            </a:r>
          </a:p>
          <a:p>
            <a:pPr marL="914400" lvl="2" indent="0" eaLnBrk="1" hangingPunct="1">
              <a:lnSpc>
                <a:spcPct val="95000"/>
              </a:lnSpc>
              <a:buNone/>
            </a:pPr>
            <a:r>
              <a:rPr lang="en-US" dirty="0" smtClean="0"/>
              <a:t>a. Religious</a:t>
            </a:r>
            <a:r>
              <a:rPr lang="en-US" dirty="0" smtClean="0"/>
              <a:t>: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Persecution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Protestant Reformation</a:t>
            </a:r>
          </a:p>
          <a:p>
            <a:pPr marL="914400" lvl="2" indent="0" eaLnBrk="1" hangingPunct="1">
              <a:lnSpc>
                <a:spcPct val="95000"/>
              </a:lnSpc>
              <a:buNone/>
            </a:pPr>
            <a:r>
              <a:rPr lang="en-US" dirty="0" smtClean="0"/>
              <a:t>b. Economic</a:t>
            </a:r>
            <a:r>
              <a:rPr lang="en-US" dirty="0" smtClean="0"/>
              <a:t>: 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Poverty or the threat of lifelong poverty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Inflation 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Unemployment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838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6400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5000"/>
              </a:lnSpc>
              <a:spcBef>
                <a:spcPct val="10000"/>
              </a:spcBef>
              <a:buFontTx/>
              <a:buNone/>
            </a:pPr>
            <a:endParaRPr lang="en-US" dirty="0" smtClean="0"/>
          </a:p>
          <a:p>
            <a:pPr eaLnBrk="1" hangingPunct="1">
              <a:lnSpc>
                <a:spcPct val="95000"/>
              </a:lnSpc>
              <a:spcBef>
                <a:spcPct val="10000"/>
              </a:spcBef>
            </a:pPr>
            <a:endParaRPr lang="en-US" dirty="0" smtClean="0"/>
          </a:p>
          <a:p>
            <a:pPr marL="457200" lvl="1" indent="0" eaLnBrk="1" hangingPunct="1">
              <a:lnSpc>
                <a:spcPct val="95000"/>
              </a:lnSpc>
              <a:buNone/>
            </a:pPr>
            <a:r>
              <a:rPr lang="en-US" dirty="0" smtClean="0"/>
              <a:t>	c. Social</a:t>
            </a:r>
            <a:r>
              <a:rPr lang="en-US" dirty="0" smtClean="0"/>
              <a:t>: 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Rigid Social Order: Monarch, Nobility, Gentry, yeomen, laboring poor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Over Population</a:t>
            </a:r>
          </a:p>
          <a:p>
            <a:pPr marL="457200" lvl="1" indent="0" eaLnBrk="1" hangingPunct="1">
              <a:lnSpc>
                <a:spcPct val="95000"/>
              </a:lnSpc>
              <a:buNone/>
            </a:pPr>
            <a:r>
              <a:rPr lang="en-US" dirty="0" smtClean="0"/>
              <a:t>	d. Political</a:t>
            </a:r>
            <a:r>
              <a:rPr lang="en-US" dirty="0" smtClean="0"/>
              <a:t>: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Devine Right of Kings</a:t>
            </a:r>
          </a:p>
          <a:p>
            <a:pPr lvl="3" eaLnBrk="1" hangingPunct="1">
              <a:lnSpc>
                <a:spcPct val="95000"/>
              </a:lnSpc>
            </a:pPr>
            <a:r>
              <a:rPr lang="en-US" dirty="0" smtClean="0"/>
              <a:t>English Civil War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2. Immigrating </a:t>
            </a:r>
            <a:r>
              <a:rPr lang="en-US" sz="4000" dirty="0" smtClean="0"/>
              <a:t>to the English Colonies (Pull)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8305800" cy="58674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5000"/>
              </a:lnSpc>
            </a:pPr>
            <a:endParaRPr lang="en-US" dirty="0" smtClean="0"/>
          </a:p>
          <a:p>
            <a:pPr eaLnBrk="1" hangingPunct="1">
              <a:lnSpc>
                <a:spcPct val="95000"/>
              </a:lnSpc>
            </a:pPr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century, America offered many enticing solutions:</a:t>
            </a:r>
          </a:p>
          <a:p>
            <a:pPr lvl="1" eaLnBrk="1" hangingPunct="1">
              <a:lnSpc>
                <a:spcPct val="95000"/>
              </a:lnSpc>
            </a:pPr>
            <a:r>
              <a:rPr lang="en-US" dirty="0" smtClean="0"/>
              <a:t>Religious: 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purer form of worship</a:t>
            </a:r>
          </a:p>
          <a:p>
            <a:pPr lvl="1" eaLnBrk="1" hangingPunct="1">
              <a:lnSpc>
                <a:spcPct val="95000"/>
              </a:lnSpc>
            </a:pPr>
            <a:r>
              <a:rPr lang="en-US" dirty="0" smtClean="0"/>
              <a:t>Economic: 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Escape poverty or the threat of lifelong poverty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Growing Middle Class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2. Immigrating </a:t>
            </a:r>
            <a:r>
              <a:rPr lang="en-US" sz="4000" dirty="0" smtClean="0"/>
              <a:t>to the English Colonies </a:t>
            </a:r>
            <a:r>
              <a:rPr lang="en-US" sz="4000" dirty="0" smtClean="0"/>
              <a:t>(Cont’d)</a:t>
            </a:r>
            <a:endParaRPr lang="en-US" sz="4000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8305800" cy="58674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5000"/>
              </a:lnSpc>
            </a:pPr>
            <a:endParaRPr lang="en-US" dirty="0" smtClean="0"/>
          </a:p>
          <a:p>
            <a:pPr lvl="1"/>
            <a:r>
              <a:rPr lang="en-US" dirty="0" smtClean="0"/>
              <a:t>Social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Upward Mobility</a:t>
            </a:r>
          </a:p>
          <a:p>
            <a:pPr lvl="2"/>
            <a:r>
              <a:rPr lang="en-US" dirty="0"/>
              <a:t>Relief from over crowding of Europe</a:t>
            </a:r>
          </a:p>
          <a:p>
            <a:pPr lvl="1"/>
            <a:r>
              <a:rPr lang="en-US" dirty="0"/>
              <a:t>Political:</a:t>
            </a:r>
          </a:p>
          <a:p>
            <a:pPr lvl="2"/>
            <a:r>
              <a:rPr lang="en-US" dirty="0"/>
              <a:t>Separation from King </a:t>
            </a:r>
          </a:p>
          <a:p>
            <a:pPr lvl="2"/>
            <a:r>
              <a:rPr lang="en-US" dirty="0"/>
              <a:t>No Civil War</a:t>
            </a:r>
          </a:p>
        </p:txBody>
      </p:sp>
    </p:spTree>
    <p:extLst>
      <p:ext uri="{BB962C8B-B14F-4D97-AF65-F5344CB8AC3E}">
        <p14:creationId xmlns:p14="http://schemas.microsoft.com/office/powerpoint/2010/main" val="703610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III. Four </a:t>
            </a:r>
            <a:r>
              <a:rPr lang="en-US" dirty="0" smtClean="0"/>
              <a:t>Colonial Subcultures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8305800" cy="5943600"/>
          </a:xfrm>
          <a:noFill/>
        </p:spPr>
        <p:txBody>
          <a:bodyPr lIns="90488" tIns="44450" rIns="90488" bIns="44450"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values of the migrants dictated the “personality” of the newly created colonies; led to distinct (not unified) colonies</a:t>
            </a:r>
          </a:p>
          <a:p>
            <a:pPr lvl="1" eaLnBrk="1" hangingPunct="1"/>
            <a:r>
              <a:rPr lang="en-US" dirty="0" smtClean="0"/>
              <a:t>New England Colonies</a:t>
            </a:r>
          </a:p>
          <a:p>
            <a:pPr lvl="1" eaLnBrk="1" hangingPunct="1"/>
            <a:r>
              <a:rPr lang="en-US" dirty="0" smtClean="0"/>
              <a:t>Middle Colonies</a:t>
            </a:r>
          </a:p>
          <a:p>
            <a:pPr lvl="1" eaLnBrk="1" hangingPunct="1"/>
            <a:r>
              <a:rPr lang="en-US" dirty="0" smtClean="0"/>
              <a:t>Southern Colonies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board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208</Words>
  <Application>Microsoft Office PowerPoint</Application>
  <PresentationFormat>On-screen Show (4:3)</PresentationFormat>
  <Paragraphs>63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Copperplate Gothic Bold</vt:lpstr>
      <vt:lpstr>MonumentA</vt:lpstr>
      <vt:lpstr>Segoe Print</vt:lpstr>
      <vt:lpstr>Blackboard 1</vt:lpstr>
      <vt:lpstr>PowerPoint Presentation</vt:lpstr>
      <vt:lpstr>I. English Colonies in N. America</vt:lpstr>
      <vt:lpstr>PowerPoint Presentation</vt:lpstr>
      <vt:lpstr>II. Push/Pull Factors for England and her Colonies </vt:lpstr>
      <vt:lpstr>  1. Emigrating from England (Push)</vt:lpstr>
      <vt:lpstr> </vt:lpstr>
      <vt:lpstr> 2. Immigrating to the English Colonies (Pull)</vt:lpstr>
      <vt:lpstr> 2. Immigrating to the English Colonies (Cont’d)</vt:lpstr>
      <vt:lpstr>III. Four Colonial Subcultures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WES2</dc:creator>
  <cp:lastModifiedBy>Jackson, Wes</cp:lastModifiedBy>
  <cp:revision>14</cp:revision>
  <cp:lastPrinted>2016-10-07T18:38:56Z</cp:lastPrinted>
  <dcterms:created xsi:type="dcterms:W3CDTF">2015-10-02T01:07:53Z</dcterms:created>
  <dcterms:modified xsi:type="dcterms:W3CDTF">2016-10-07T18:39:00Z</dcterms:modified>
</cp:coreProperties>
</file>