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80890-139A-4753-8C63-1155EDDFA975}" type="datetimeFigureOut">
              <a:rPr lang="en-US" smtClean="0"/>
              <a:t>12/1/2015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112AB-195A-4D25-8340-67650714CBCC}" type="slidenum">
              <a:rPr lang="en-US" smtClean="0"/>
              <a:t>‹#›</a:t>
            </a:fld>
            <a:endParaRPr lang="en-US"/>
          </a:p>
        </p:txBody>
      </p:sp>
    </p:spTree>
    <p:extLst>
      <p:ext uri="{BB962C8B-B14F-4D97-AF65-F5344CB8AC3E}">
        <p14:creationId xmlns:p14="http://schemas.microsoft.com/office/powerpoint/2010/main" val="355739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63703F67-E2F5-4B9B-9BC8-5DB860551EE6}" type="slidenum">
              <a:rPr lang="en-US" altLang="en-US" sz="1200" smtClean="0">
                <a:latin typeface="Times New Roman" panose="02020603050405020304" pitchFamily="18" charset="0"/>
              </a:rPr>
              <a:pPr/>
              <a:t>2</a:t>
            </a:fld>
            <a:endParaRPr lang="en-US" altLang="en-US" sz="120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t>Symptomatic Phase</a:t>
            </a:r>
          </a:p>
          <a:p>
            <a:r>
              <a:rPr lang="en-US" altLang="en-US" smtClean="0"/>
              <a:t>Stamp act </a:t>
            </a:r>
          </a:p>
          <a:p>
            <a:r>
              <a:rPr lang="en-US" altLang="en-US" smtClean="0"/>
              <a:t>Sugar Act</a:t>
            </a:r>
          </a:p>
          <a:p>
            <a:r>
              <a:rPr lang="en-US" altLang="en-US" smtClean="0"/>
              <a:t>Declaratory Acts</a:t>
            </a:r>
          </a:p>
          <a:p>
            <a:r>
              <a:rPr lang="en-US" altLang="en-US" smtClean="0"/>
              <a:t>Intolerable Acts</a:t>
            </a:r>
          </a:p>
          <a:p>
            <a:r>
              <a:rPr lang="en-US" altLang="en-US" smtClean="0"/>
              <a:t>Boston Tea Party</a:t>
            </a:r>
          </a:p>
          <a:p>
            <a:r>
              <a:rPr lang="en-US" altLang="en-US" smtClean="0"/>
              <a:t>Boston Massacre</a:t>
            </a:r>
          </a:p>
          <a:p>
            <a:r>
              <a:rPr lang="en-US" altLang="en-US" smtClean="0"/>
              <a:t>First Continental Congress</a:t>
            </a:r>
          </a:p>
          <a:p>
            <a:pPr eaLnBrk="1" hangingPunct="1"/>
            <a:endParaRPr lang="en-US" altLang="en-US" smtClean="0"/>
          </a:p>
        </p:txBody>
      </p:sp>
    </p:spTree>
    <p:extLst>
      <p:ext uri="{BB962C8B-B14F-4D97-AF65-F5344CB8AC3E}">
        <p14:creationId xmlns:p14="http://schemas.microsoft.com/office/powerpoint/2010/main" val="412576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lvl="1">
              <a:defRPr/>
            </a:pPr>
            <a:r>
              <a:rPr lang="en-US" altLang="en-US" sz="2400" dirty="0" smtClean="0"/>
              <a:t>Sugar Act of 1764—established a precedent but not mass protest because most colonists were unaffected </a:t>
            </a:r>
          </a:p>
          <a:p>
            <a:pPr lvl="1">
              <a:defRPr/>
            </a:pPr>
            <a:r>
              <a:rPr lang="en-US" altLang="en-US" sz="2400" dirty="0" smtClean="0"/>
              <a:t>Stamp Act of 1765—established a tax on common paper goods like marriage licenses &amp; property deeds: </a:t>
            </a:r>
          </a:p>
          <a:p>
            <a:pPr lvl="2">
              <a:defRPr/>
            </a:pPr>
            <a:r>
              <a:rPr lang="en-US" altLang="en-US" sz="2000" dirty="0" smtClean="0"/>
              <a:t>mass protest by common citizens—riots, boycott, Sons of Liberty, &amp; women’s role</a:t>
            </a:r>
          </a:p>
          <a:p>
            <a:pPr lvl="2">
              <a:defRPr/>
            </a:pPr>
            <a:r>
              <a:rPr lang="en-US" altLang="en-US" sz="2000" dirty="0" smtClean="0"/>
              <a:t>The Massachusetts Stamp Act Congress called for Parliament to repeal the tax</a:t>
            </a:r>
          </a:p>
          <a:p>
            <a:pPr lvl="2">
              <a:defRPr/>
            </a:pPr>
            <a:r>
              <a:rPr lang="en-US" altLang="en-US" sz="2000" dirty="0" smtClean="0"/>
              <a:t>SA Repealed in 1766 but replaced with the Declaratory Act (“</a:t>
            </a:r>
            <a:r>
              <a:rPr lang="en-US" altLang="en-US" sz="2000" i="1" dirty="0" smtClean="0"/>
              <a:t>Parliament is sovereign in all cases whatsoever</a:t>
            </a:r>
            <a:r>
              <a:rPr lang="en-US" altLang="en-US" sz="2000" dirty="0" smtClean="0"/>
              <a:t>”)</a:t>
            </a:r>
          </a:p>
          <a:p>
            <a:pPr>
              <a:defRPr/>
            </a:pPr>
            <a:endParaRPr lang="en-US" dirty="0" smtClean="0"/>
          </a:p>
          <a:p>
            <a:pPr>
              <a:defRPr/>
            </a:pPr>
            <a:r>
              <a:rPr lang="en-US" altLang="en-US" sz="2400" dirty="0" smtClean="0"/>
              <a:t>The Townshend Acts (1767) were created to avoid the mistakes of the Grenville taxes:</a:t>
            </a:r>
          </a:p>
          <a:p>
            <a:pPr lvl="1">
              <a:defRPr/>
            </a:pPr>
            <a:r>
              <a:rPr lang="en-US" altLang="en-US" sz="2400" b="1" dirty="0" smtClean="0"/>
              <a:t>Indirect taxes on paper, lead, glass, and tea &amp; created an American Board of Customs Commissioners </a:t>
            </a:r>
          </a:p>
          <a:p>
            <a:pPr lvl="1">
              <a:defRPr/>
            </a:pPr>
            <a:r>
              <a:rPr lang="en-US" altLang="en-US" sz="2400" dirty="0" smtClean="0"/>
              <a:t>The Sons of Liberty issued a circular letter to all the colonies to protest the Townshend Acts</a:t>
            </a:r>
          </a:p>
          <a:p>
            <a:pPr>
              <a:defRPr/>
            </a:pPr>
            <a:r>
              <a:rPr lang="en-US" b="1" dirty="0" smtClean="0">
                <a:solidFill>
                  <a:schemeClr val="bg1"/>
                </a:solidFill>
                <a:effectLst>
                  <a:outerShdw blurRad="38100" dist="38100" dir="2700000" algn="tl">
                    <a:srgbClr val="000000">
                      <a:alpha val="43137"/>
                    </a:srgbClr>
                  </a:outerShdw>
                </a:effectLst>
              </a:rPr>
              <a:t>            Many in British Parliament believed this tax would be viewed as acceptable by colonist.  Ben Franklin had told British </a:t>
            </a:r>
          </a:p>
          <a:p>
            <a:pPr>
              <a:defRPr/>
            </a:pPr>
            <a:r>
              <a:rPr lang="en-US" b="1" dirty="0" smtClean="0">
                <a:solidFill>
                  <a:schemeClr val="bg1"/>
                </a:solidFill>
                <a:effectLst>
                  <a:outerShdw blurRad="38100" dist="38100" dir="2700000" algn="tl">
                    <a:srgbClr val="000000">
                      <a:alpha val="43137"/>
                    </a:srgbClr>
                  </a:outerShdw>
                </a:effectLst>
              </a:rPr>
              <a:t>            the Colonists were fine with EXTERNAL TAXES (Goods coming into colonies), just not INTERNAL TAXES (tax on items  </a:t>
            </a:r>
          </a:p>
          <a:p>
            <a:pPr>
              <a:defRPr/>
            </a:pPr>
            <a:r>
              <a:rPr lang="en-US" b="1" dirty="0" smtClean="0">
                <a:solidFill>
                  <a:schemeClr val="bg1"/>
                </a:solidFill>
                <a:effectLst>
                  <a:outerShdw blurRad="38100" dist="38100" dir="2700000" algn="tl">
                    <a:srgbClr val="000000">
                      <a:alpha val="43137"/>
                    </a:srgbClr>
                  </a:outerShdw>
                </a:effectLst>
              </a:rPr>
              <a:t>            in colonies).</a:t>
            </a:r>
          </a:p>
          <a:p>
            <a:pPr>
              <a:defRPr/>
            </a:pPr>
            <a:r>
              <a:rPr lang="en-US" b="1" dirty="0" smtClean="0">
                <a:solidFill>
                  <a:schemeClr val="bg1"/>
                </a:solidFill>
                <a:effectLst>
                  <a:outerShdw blurRad="38100" dist="38100" dir="2700000" algn="tl">
                    <a:srgbClr val="000000">
                      <a:alpha val="43137"/>
                    </a:srgbClr>
                  </a:outerShdw>
                </a:effectLst>
              </a:rPr>
              <a:t>	* Colonists view: A Tax is a Tax</a:t>
            </a:r>
          </a:p>
          <a:p>
            <a:pPr>
              <a:defRPr/>
            </a:pPr>
            <a:r>
              <a:rPr lang="en-US" b="1" dirty="0" smtClean="0">
                <a:solidFill>
                  <a:schemeClr val="bg1"/>
                </a:solidFill>
                <a:effectLst>
                  <a:outerShdw blurRad="38100" dist="38100" dir="2700000" algn="tl">
                    <a:srgbClr val="000000">
                      <a:alpha val="43137"/>
                    </a:srgbClr>
                  </a:outerShdw>
                </a:effectLst>
              </a:rPr>
              <a:t>	* Franklin misrepresented the colonists.</a:t>
            </a:r>
          </a:p>
          <a:p>
            <a:pPr>
              <a:defRPr/>
            </a:pPr>
            <a:endParaRPr lang="en-US" dirty="0" smtClean="0"/>
          </a:p>
          <a:p>
            <a:pPr>
              <a:defRPr/>
            </a:pPr>
            <a:endParaRPr lang="en-US" b="1" dirty="0" smtClean="0"/>
          </a:p>
          <a:p>
            <a:pPr>
              <a:defRPr/>
            </a:pPr>
            <a:endParaRPr lang="en-US" b="1" dirty="0" smtClean="0"/>
          </a:p>
          <a:p>
            <a:pPr>
              <a:defRPr/>
            </a:pPr>
            <a:r>
              <a:rPr lang="en-US" b="1" dirty="0" smtClean="0"/>
              <a:t>Boston Massacre: </a:t>
            </a:r>
          </a:p>
          <a:p>
            <a:pPr>
              <a:defRPr/>
            </a:pPr>
            <a:r>
              <a:rPr lang="en-US" b="1" dirty="0" smtClean="0"/>
              <a:t>1)Heightened tensions between Bostonians and British troops stationed there over two incidents:</a:t>
            </a:r>
          </a:p>
          <a:p>
            <a:pPr>
              <a:defRPr/>
            </a:pPr>
            <a:r>
              <a:rPr lang="en-US" b="1" dirty="0" smtClean="0"/>
              <a:t>* Shooting death of an 11 year-old boy by a customs officer.</a:t>
            </a:r>
          </a:p>
          <a:p>
            <a:pPr>
              <a:defRPr/>
            </a:pPr>
            <a:r>
              <a:rPr lang="en-US" b="1" dirty="0" smtClean="0"/>
              <a:t>* British troops in Boston were competing for jobs with colonists.</a:t>
            </a:r>
          </a:p>
          <a:p>
            <a:pPr>
              <a:defRPr/>
            </a:pPr>
            <a:endParaRPr lang="en-US" b="1" dirty="0" smtClean="0"/>
          </a:p>
          <a:p>
            <a:pPr>
              <a:defRPr/>
            </a:pPr>
            <a:r>
              <a:rPr lang="en-US" b="1" dirty="0" smtClean="0"/>
              <a:t>2) March 5, 1770 – Angry mob confronts a group of British soldiers at a custom officials house.  Without orders the British opened fire killing 5 instantly and wounding 6 others. (2 of those individuals would die as well.)</a:t>
            </a:r>
          </a:p>
          <a:p>
            <a:pPr>
              <a:defRPr/>
            </a:pPr>
            <a:endParaRPr lang="en-US" dirty="0" smtClean="0"/>
          </a:p>
          <a:p>
            <a:pPr>
              <a:defRPr/>
            </a:pPr>
            <a:r>
              <a:rPr lang="en-US" dirty="0" smtClean="0"/>
              <a:t>Boston Tea Party:</a:t>
            </a:r>
          </a:p>
          <a:p>
            <a:pPr>
              <a:defRPr/>
            </a:pPr>
            <a:r>
              <a:rPr lang="en-US" altLang="en-US" b="1" dirty="0" smtClean="0"/>
              <a:t>1) Colonists dressed up as Native Americans dumped 45 tons of East India tea into Boston Harbor.</a:t>
            </a:r>
          </a:p>
          <a:p>
            <a:pPr>
              <a:defRPr/>
            </a:pPr>
            <a:r>
              <a:rPr lang="en-US" altLang="en-US" b="1" dirty="0" smtClean="0"/>
              <a:t>	* Other instances of Tea Party’s took place but Britain </a:t>
            </a:r>
          </a:p>
          <a:p>
            <a:pPr>
              <a:defRPr/>
            </a:pPr>
            <a:r>
              <a:rPr lang="en-US" altLang="en-US" b="1" dirty="0" smtClean="0"/>
              <a:t>	focused their attention on Boston and the troublesome</a:t>
            </a:r>
          </a:p>
          <a:p>
            <a:pPr>
              <a:defRPr/>
            </a:pPr>
            <a:r>
              <a:rPr lang="en-US" altLang="en-US" b="1" dirty="0" smtClean="0"/>
              <a:t>	colony of Massachusetts.</a:t>
            </a:r>
          </a:p>
          <a:p>
            <a:pPr>
              <a:defRPr/>
            </a:pPr>
            <a:endParaRPr lang="en-US" altLang="en-US" b="1" dirty="0" smtClean="0"/>
          </a:p>
          <a:p>
            <a:pPr>
              <a:defRPr/>
            </a:pPr>
            <a:endParaRPr lang="en-US" altLang="en-US" b="1" dirty="0" smtClean="0"/>
          </a:p>
          <a:p>
            <a:pPr>
              <a:defRPr/>
            </a:pPr>
            <a:r>
              <a:rPr lang="en-US" altLang="en-US" b="1" u="sng" dirty="0" smtClean="0"/>
              <a:t>What was Britain’s response to the Tea Party?</a:t>
            </a:r>
          </a:p>
          <a:p>
            <a:pPr>
              <a:defRPr/>
            </a:pPr>
            <a:endParaRPr lang="en-US" b="1" u="sng" dirty="0" smtClean="0"/>
          </a:p>
          <a:p>
            <a:pPr marL="457200" indent="-457200">
              <a:buFontTx/>
              <a:buAutoNum type="arabicParenR"/>
              <a:defRPr/>
            </a:pPr>
            <a:r>
              <a:rPr lang="en-US" b="1" u="sng" dirty="0" smtClean="0"/>
              <a:t>Coercive (Intolerable) Acts (Spring 1774)</a:t>
            </a:r>
            <a:r>
              <a:rPr lang="en-US" b="1" dirty="0" smtClean="0"/>
              <a:t> – A series of acts passed by the British Parliament to punish Massachusetts.</a:t>
            </a:r>
          </a:p>
          <a:p>
            <a:pPr>
              <a:defRPr/>
            </a:pPr>
            <a:r>
              <a:rPr lang="en-US" b="1" dirty="0" smtClean="0">
                <a:solidFill>
                  <a:schemeClr val="bg1"/>
                </a:solidFill>
                <a:effectLst>
                  <a:outerShdw blurRad="38100" dist="38100" dir="2700000" algn="tl">
                    <a:srgbClr val="000000">
                      <a:alpha val="43137"/>
                    </a:srgbClr>
                  </a:outerShdw>
                </a:effectLst>
              </a:rPr>
              <a:t>	</a:t>
            </a:r>
            <a:r>
              <a:rPr lang="en-US" b="1" dirty="0" smtClean="0"/>
              <a:t>* </a:t>
            </a:r>
            <a:r>
              <a:rPr lang="en-US" b="1" u="sng" dirty="0" smtClean="0">
                <a:solidFill>
                  <a:srgbClr val="00B050"/>
                </a:solidFill>
              </a:rPr>
              <a:t>Boston Port Bill </a:t>
            </a:r>
            <a:r>
              <a:rPr lang="en-US" b="1" dirty="0" smtClean="0">
                <a:solidFill>
                  <a:srgbClr val="00B050"/>
                </a:solidFill>
              </a:rPr>
              <a:t>– Shut down Boston Harbor until </a:t>
            </a:r>
          </a:p>
          <a:p>
            <a:pPr>
              <a:defRPr/>
            </a:pPr>
            <a:r>
              <a:rPr lang="en-US" b="1" dirty="0" smtClean="0">
                <a:solidFill>
                  <a:srgbClr val="00B050"/>
                </a:solidFill>
              </a:rPr>
              <a:t>               the East India Co. was fully compensated.</a:t>
            </a:r>
          </a:p>
          <a:p>
            <a:pPr>
              <a:defRPr/>
            </a:pPr>
            <a:r>
              <a:rPr lang="en-US" b="1" dirty="0" smtClean="0"/>
              <a:t>	* </a:t>
            </a:r>
            <a:r>
              <a:rPr lang="en-US" b="1" u="sng" dirty="0" smtClean="0"/>
              <a:t>Massachusetts Government Act </a:t>
            </a:r>
            <a:r>
              <a:rPr lang="en-US" b="1" dirty="0" smtClean="0"/>
              <a:t>– Delegates of the </a:t>
            </a:r>
          </a:p>
          <a:p>
            <a:pPr>
              <a:defRPr/>
            </a:pPr>
            <a:r>
              <a:rPr lang="en-US" b="1" dirty="0" smtClean="0"/>
              <a:t>	upper house would be selected by the king.</a:t>
            </a:r>
          </a:p>
          <a:p>
            <a:pPr>
              <a:defRPr/>
            </a:pPr>
            <a:r>
              <a:rPr lang="en-US" b="1" dirty="0" smtClean="0"/>
              <a:t>	* </a:t>
            </a:r>
            <a:r>
              <a:rPr lang="en-US" b="1" u="sng" dirty="0" smtClean="0"/>
              <a:t>Administration of Justice Act</a:t>
            </a:r>
            <a:r>
              <a:rPr lang="en-US" b="1" dirty="0" smtClean="0"/>
              <a:t> – British officials </a:t>
            </a:r>
          </a:p>
          <a:p>
            <a:pPr>
              <a:defRPr/>
            </a:pPr>
            <a:r>
              <a:rPr lang="en-US" b="1" dirty="0" smtClean="0"/>
              <a:t>               accused of any crime would be tried back in British </a:t>
            </a:r>
          </a:p>
          <a:p>
            <a:pPr>
              <a:defRPr/>
            </a:pPr>
            <a:r>
              <a:rPr lang="en-US" b="1" dirty="0" smtClean="0"/>
              <a:t>               courts not in the colonies.</a:t>
            </a:r>
          </a:p>
          <a:p>
            <a:pPr>
              <a:defRPr/>
            </a:pPr>
            <a:r>
              <a:rPr lang="en-US" b="1" dirty="0" smtClean="0"/>
              <a:t>	* </a:t>
            </a:r>
            <a:r>
              <a:rPr lang="en-US" b="1" u="sng" dirty="0" smtClean="0">
                <a:solidFill>
                  <a:srgbClr val="00B050"/>
                </a:solidFill>
              </a:rPr>
              <a:t>Quartering Act</a:t>
            </a:r>
          </a:p>
          <a:p>
            <a:pPr>
              <a:defRPr/>
            </a:pPr>
            <a:endParaRPr lang="en-US" b="1" dirty="0" smtClean="0"/>
          </a:p>
          <a:p>
            <a:pPr>
              <a:defRPr/>
            </a:pPr>
            <a:endParaRPr lang="en-US" dirty="0"/>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CAAC7DD9-0450-4E10-B28D-357EF3C68593}" type="slidenum">
              <a:rPr lang="en-US" altLang="en-US" sz="1200" smtClean="0">
                <a:latin typeface="Times New Roman" panose="02020603050405020304" pitchFamily="18" charset="0"/>
              </a:rPr>
              <a:pPr/>
              <a:t>3</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34609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19760A-D2BD-4404-8AA4-5636B7B4005A}" type="slidenum">
              <a:rPr lang="en-US" altLang="en-US" smtClean="0"/>
              <a:pPr>
                <a:spcBef>
                  <a:spcPct val="0"/>
                </a:spcBef>
              </a:pPr>
              <a:t>7</a:t>
            </a:fld>
            <a:endParaRPr lang="en-US" altLang="en-US" smtClean="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8206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E1C0B-BED3-4CB4-9AF4-011049E9AA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183742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E1C0B-BED3-4CB4-9AF4-011049E9AA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197607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E1C0B-BED3-4CB4-9AF4-011049E9AA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681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E1C0B-BED3-4CB4-9AF4-011049E9AA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116452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E1C0B-BED3-4CB4-9AF4-011049E9AA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247162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E1C0B-BED3-4CB4-9AF4-011049E9AAC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193149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E1C0B-BED3-4CB4-9AF4-011049E9AACD}"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245202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E1C0B-BED3-4CB4-9AF4-011049E9AACD}"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49074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E1C0B-BED3-4CB4-9AF4-011049E9AACD}"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36977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E1C0B-BED3-4CB4-9AF4-011049E9AAC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375434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E1C0B-BED3-4CB4-9AF4-011049E9AAC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583DA-8756-4B93-BC19-A3720200D880}" type="slidenum">
              <a:rPr lang="en-US" smtClean="0"/>
              <a:t>‹#›</a:t>
            </a:fld>
            <a:endParaRPr lang="en-US"/>
          </a:p>
        </p:txBody>
      </p:sp>
    </p:spTree>
    <p:extLst>
      <p:ext uri="{BB962C8B-B14F-4D97-AF65-F5344CB8AC3E}">
        <p14:creationId xmlns:p14="http://schemas.microsoft.com/office/powerpoint/2010/main" val="8804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1C0B-BED3-4CB4-9AF4-011049E9AACD}" type="datetimeFigureOut">
              <a:rPr lang="en-US" smtClean="0"/>
              <a:t>12/1/2015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583DA-8756-4B93-BC19-A3720200D880}" type="slidenum">
              <a:rPr lang="en-US" smtClean="0"/>
              <a:t>‹#›</a:t>
            </a:fld>
            <a:endParaRPr lang="en-US"/>
          </a:p>
        </p:txBody>
      </p:sp>
    </p:spTree>
    <p:extLst>
      <p:ext uri="{BB962C8B-B14F-4D97-AF65-F5344CB8AC3E}">
        <p14:creationId xmlns:p14="http://schemas.microsoft.com/office/powerpoint/2010/main" val="330961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577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Statement 2</a:t>
            </a:r>
          </a:p>
        </p:txBody>
      </p:sp>
      <p:sp>
        <p:nvSpPr>
          <p:cNvPr id="22531" name="Content Placeholder 2"/>
          <p:cNvSpPr>
            <a:spLocks noGrp="1"/>
          </p:cNvSpPr>
          <p:nvPr>
            <p:ph idx="1"/>
          </p:nvPr>
        </p:nvSpPr>
        <p:spPr/>
        <p:txBody>
          <a:bodyPr/>
          <a:lstStyle/>
          <a:p>
            <a:r>
              <a:rPr lang="en-US" altLang="en-US" dirty="0" smtClean="0"/>
              <a:t>No one should have to pay a tax unless they choose the representative who helps determine that tax.</a:t>
            </a:r>
          </a:p>
          <a:p>
            <a:endParaRPr lang="en-US" altLang="en-US" dirty="0" smtClean="0"/>
          </a:p>
        </p:txBody>
      </p:sp>
    </p:spTree>
    <p:extLst>
      <p:ext uri="{BB962C8B-B14F-4D97-AF65-F5344CB8AC3E}">
        <p14:creationId xmlns:p14="http://schemas.microsoft.com/office/powerpoint/2010/main" val="404974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Statement 3</a:t>
            </a:r>
          </a:p>
        </p:txBody>
      </p:sp>
      <p:sp>
        <p:nvSpPr>
          <p:cNvPr id="23555" name="Content Placeholder 2"/>
          <p:cNvSpPr>
            <a:spLocks noGrp="1"/>
          </p:cNvSpPr>
          <p:nvPr>
            <p:ph idx="1"/>
          </p:nvPr>
        </p:nvSpPr>
        <p:spPr/>
        <p:txBody>
          <a:bodyPr/>
          <a:lstStyle/>
          <a:p>
            <a:r>
              <a:rPr lang="en-US" altLang="en-US" dirty="0" smtClean="0"/>
              <a:t>England has refused us our God-given rights.</a:t>
            </a:r>
          </a:p>
          <a:p>
            <a:endParaRPr lang="en-US" altLang="en-US" dirty="0" smtClean="0"/>
          </a:p>
        </p:txBody>
      </p:sp>
    </p:spTree>
    <p:extLst>
      <p:ext uri="{BB962C8B-B14F-4D97-AF65-F5344CB8AC3E}">
        <p14:creationId xmlns:p14="http://schemas.microsoft.com/office/powerpoint/2010/main" val="191680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Statement 4</a:t>
            </a:r>
          </a:p>
        </p:txBody>
      </p:sp>
      <p:sp>
        <p:nvSpPr>
          <p:cNvPr id="24579" name="Content Placeholder 2"/>
          <p:cNvSpPr>
            <a:spLocks noGrp="1"/>
          </p:cNvSpPr>
          <p:nvPr>
            <p:ph idx="1"/>
          </p:nvPr>
        </p:nvSpPr>
        <p:spPr/>
        <p:txBody>
          <a:bodyPr/>
          <a:lstStyle/>
          <a:p>
            <a:r>
              <a:rPr lang="en-US" altLang="en-US" dirty="0" smtClean="0"/>
              <a:t>Since England does not have the right to tax us, then they also do not have the right to make other laws that affect us.</a:t>
            </a:r>
          </a:p>
          <a:p>
            <a:endParaRPr lang="en-US" altLang="en-US" dirty="0" smtClean="0"/>
          </a:p>
        </p:txBody>
      </p:sp>
    </p:spTree>
    <p:extLst>
      <p:ext uri="{BB962C8B-B14F-4D97-AF65-F5344CB8AC3E}">
        <p14:creationId xmlns:p14="http://schemas.microsoft.com/office/powerpoint/2010/main" val="208852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Statement 5</a:t>
            </a:r>
          </a:p>
        </p:txBody>
      </p:sp>
      <p:sp>
        <p:nvSpPr>
          <p:cNvPr id="25603" name="Content Placeholder 2"/>
          <p:cNvSpPr>
            <a:spLocks noGrp="1"/>
          </p:cNvSpPr>
          <p:nvPr>
            <p:ph idx="1"/>
          </p:nvPr>
        </p:nvSpPr>
        <p:spPr/>
        <p:txBody>
          <a:bodyPr/>
          <a:lstStyle/>
          <a:p>
            <a:r>
              <a:rPr lang="en-US" altLang="en-US" dirty="0" smtClean="0"/>
              <a:t>We should pay our fair share to England. We have wealth, religious freedom, and opportunity for all. We are far better off than other countries.</a:t>
            </a:r>
          </a:p>
        </p:txBody>
      </p:sp>
    </p:spTree>
    <p:extLst>
      <p:ext uri="{BB962C8B-B14F-4D97-AF65-F5344CB8AC3E}">
        <p14:creationId xmlns:p14="http://schemas.microsoft.com/office/powerpoint/2010/main" val="319430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Statement 6</a:t>
            </a:r>
          </a:p>
        </p:txBody>
      </p:sp>
      <p:sp>
        <p:nvSpPr>
          <p:cNvPr id="26627" name="Content Placeholder 2"/>
          <p:cNvSpPr>
            <a:spLocks noGrp="1"/>
          </p:cNvSpPr>
          <p:nvPr>
            <p:ph idx="1"/>
          </p:nvPr>
        </p:nvSpPr>
        <p:spPr/>
        <p:txBody>
          <a:bodyPr/>
          <a:lstStyle/>
          <a:p>
            <a:r>
              <a:rPr lang="en-US" altLang="en-US" dirty="0" smtClean="0"/>
              <a:t>We need the protection that England can give us. They protected us in the French and Indian war. They can also protect us in future conflicts.</a:t>
            </a:r>
          </a:p>
          <a:p>
            <a:endParaRPr lang="en-US" altLang="en-US" dirty="0" smtClean="0"/>
          </a:p>
        </p:txBody>
      </p:sp>
    </p:spTree>
    <p:extLst>
      <p:ext uri="{BB962C8B-B14F-4D97-AF65-F5344CB8AC3E}">
        <p14:creationId xmlns:p14="http://schemas.microsoft.com/office/powerpoint/2010/main" val="3091844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Statement 7</a:t>
            </a:r>
          </a:p>
        </p:txBody>
      </p:sp>
      <p:sp>
        <p:nvSpPr>
          <p:cNvPr id="27651" name="Content Placeholder 2"/>
          <p:cNvSpPr>
            <a:spLocks noGrp="1"/>
          </p:cNvSpPr>
          <p:nvPr>
            <p:ph idx="1"/>
          </p:nvPr>
        </p:nvSpPr>
        <p:spPr/>
        <p:txBody>
          <a:bodyPr/>
          <a:lstStyle/>
          <a:p>
            <a:r>
              <a:rPr lang="en-US" altLang="en-US" dirty="0" smtClean="0"/>
              <a:t>England and the colonies all have the same roots. A war against England is like having a war against our own family. </a:t>
            </a:r>
          </a:p>
          <a:p>
            <a:endParaRPr lang="en-US" altLang="en-US" dirty="0" smtClean="0"/>
          </a:p>
        </p:txBody>
      </p:sp>
    </p:spTree>
    <p:extLst>
      <p:ext uri="{BB962C8B-B14F-4D97-AF65-F5344CB8AC3E}">
        <p14:creationId xmlns:p14="http://schemas.microsoft.com/office/powerpoint/2010/main" val="3740135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Statement 8</a:t>
            </a:r>
          </a:p>
        </p:txBody>
      </p:sp>
      <p:sp>
        <p:nvSpPr>
          <p:cNvPr id="28675" name="Content Placeholder 2"/>
          <p:cNvSpPr>
            <a:spLocks noGrp="1"/>
          </p:cNvSpPr>
          <p:nvPr>
            <p:ph idx="1"/>
          </p:nvPr>
        </p:nvSpPr>
        <p:spPr/>
        <p:txBody>
          <a:bodyPr/>
          <a:lstStyle/>
          <a:p>
            <a:r>
              <a:rPr lang="en-US" altLang="en-US" dirty="0" smtClean="0"/>
              <a:t>Morally, we are better than England. We know the difference between right and wrong. England's government is corrupt.</a:t>
            </a:r>
          </a:p>
        </p:txBody>
      </p:sp>
    </p:spTree>
    <p:extLst>
      <p:ext uri="{BB962C8B-B14F-4D97-AF65-F5344CB8AC3E}">
        <p14:creationId xmlns:p14="http://schemas.microsoft.com/office/powerpoint/2010/main" val="1346517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9</a:t>
            </a:r>
            <a:endParaRPr lang="en-US" dirty="0"/>
          </a:p>
        </p:txBody>
      </p:sp>
      <p:sp>
        <p:nvSpPr>
          <p:cNvPr id="3" name="Content Placeholder 2"/>
          <p:cNvSpPr>
            <a:spLocks noGrp="1"/>
          </p:cNvSpPr>
          <p:nvPr>
            <p:ph idx="1"/>
          </p:nvPr>
        </p:nvSpPr>
        <p:spPr/>
        <p:txBody>
          <a:bodyPr/>
          <a:lstStyle/>
          <a:p>
            <a:r>
              <a:rPr lang="en-US" dirty="0" smtClean="0"/>
              <a:t>The Boston Massacre was the result of irresponsible colonists not keeping their children under control</a:t>
            </a:r>
            <a:endParaRPr lang="en-US" dirty="0"/>
          </a:p>
        </p:txBody>
      </p:sp>
    </p:spTree>
    <p:extLst>
      <p:ext uri="{BB962C8B-B14F-4D97-AF65-F5344CB8AC3E}">
        <p14:creationId xmlns:p14="http://schemas.microsoft.com/office/powerpoint/2010/main" val="2891848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4429126"/>
            <a:ext cx="36576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81200" y="4764"/>
            <a:ext cx="8229600" cy="681037"/>
          </a:xfrm>
        </p:spPr>
        <p:txBody>
          <a:bodyPr>
            <a:normAutofit fontScale="90000"/>
          </a:bodyPr>
          <a:lstStyle/>
          <a:p>
            <a:pPr>
              <a:defRPr/>
            </a:pPr>
            <a:r>
              <a:rPr lang="en-US" b="1" u="sng" dirty="0" smtClean="0">
                <a:solidFill>
                  <a:schemeClr val="tx1"/>
                </a:solidFill>
              </a:rPr>
              <a:t>How does war finally begin?</a:t>
            </a:r>
            <a:endParaRPr lang="en-US" b="1" u="sng" dirty="0">
              <a:solidFill>
                <a:schemeClr val="tx1"/>
              </a:solidFill>
            </a:endParaRPr>
          </a:p>
        </p:txBody>
      </p:sp>
      <p:sp>
        <p:nvSpPr>
          <p:cNvPr id="34820" name="Content Placeholder 2"/>
          <p:cNvSpPr>
            <a:spLocks noGrp="1"/>
          </p:cNvSpPr>
          <p:nvPr>
            <p:ph idx="1"/>
          </p:nvPr>
        </p:nvSpPr>
        <p:spPr>
          <a:xfrm>
            <a:off x="1981200" y="609600"/>
            <a:ext cx="8229600" cy="5715000"/>
          </a:xfrm>
        </p:spPr>
        <p:txBody>
          <a:bodyPr/>
          <a:lstStyle/>
          <a:p>
            <a:pPr marL="0" indent="0">
              <a:buNone/>
            </a:pPr>
            <a:r>
              <a:rPr lang="en-US" altLang="en-US" sz="1800" b="1"/>
              <a:t>“Gentlemen may cry peace, peace!  But there is no peace.  If life so dear, or peace so sweet, as to be purchased at the price of chains and slavery?  Forbid it, Almighty God!  I know not what course others may take, but as for me, give me liberty or give me death.”			- Patrick Henry (March 1775)</a:t>
            </a:r>
          </a:p>
          <a:p>
            <a:pPr marL="0" indent="0">
              <a:buNone/>
            </a:pPr>
            <a:r>
              <a:rPr lang="en-US" altLang="en-US" sz="2400" b="1"/>
              <a:t>1) </a:t>
            </a:r>
            <a:r>
              <a:rPr lang="en-US" altLang="en-US" sz="2400" b="1" u="sng"/>
              <a:t>Lexington and Concord</a:t>
            </a:r>
            <a:r>
              <a:rPr lang="en-US" altLang="en-US" sz="2400" b="1"/>
              <a:t>: Detachment of British troops sent out from Boston to capture American arms at Concord. </a:t>
            </a:r>
          </a:p>
          <a:p>
            <a:pPr marL="0" indent="0">
              <a:buNone/>
            </a:pPr>
            <a:r>
              <a:rPr lang="en-US" altLang="en-US" sz="2400" b="1"/>
              <a:t>	* First contact and bloodshed at Lexington and </a:t>
            </a:r>
          </a:p>
          <a:p>
            <a:pPr marL="0" indent="0">
              <a:buNone/>
            </a:pPr>
            <a:r>
              <a:rPr lang="en-US" altLang="en-US" sz="2400" b="1"/>
              <a:t>                further on the British march back to Boston. </a:t>
            </a:r>
          </a:p>
          <a:p>
            <a:pPr marL="0" indent="0">
              <a:buNone/>
            </a:pPr>
            <a:r>
              <a:rPr lang="en-US" altLang="en-US" sz="2400" b="1"/>
              <a:t>	* 95 Minutemen casualties</a:t>
            </a:r>
          </a:p>
          <a:p>
            <a:pPr marL="0" indent="0">
              <a:buNone/>
            </a:pPr>
            <a:r>
              <a:rPr lang="en-US" altLang="en-US" sz="2400" b="1"/>
              <a:t>	* 275 British casualties (73 dead)</a:t>
            </a:r>
          </a:p>
          <a:p>
            <a:pPr marL="0" indent="0">
              <a:buNone/>
            </a:pPr>
            <a:r>
              <a:rPr lang="en-US" altLang="en-US" sz="2400" b="1"/>
              <a:t>* Blood shed on both sides…hard to</a:t>
            </a:r>
          </a:p>
          <a:p>
            <a:pPr marL="0" indent="0">
              <a:buNone/>
            </a:pPr>
            <a:r>
              <a:rPr lang="en-US" altLang="en-US" sz="2400" b="1"/>
              <a:t>reconcile from here forward.</a:t>
            </a:r>
          </a:p>
        </p:txBody>
      </p:sp>
    </p:spTree>
    <p:extLst>
      <p:ext uri="{BB962C8B-B14F-4D97-AF65-F5344CB8AC3E}">
        <p14:creationId xmlns:p14="http://schemas.microsoft.com/office/powerpoint/2010/main" val="1863057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sp>
        <p:nvSpPr>
          <p:cNvPr id="35843" name="Content Placeholder 2"/>
          <p:cNvSpPr>
            <a:spLocks noGrp="1"/>
          </p:cNvSpPr>
          <p:nvPr>
            <p:ph idx="1"/>
          </p:nvPr>
        </p:nvSpPr>
        <p:spPr/>
        <p:txBody>
          <a:bodyPr/>
          <a:lstStyle/>
          <a:p>
            <a:endParaRPr lang="en-US" altLang="en-US"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0"/>
            <a:ext cx="91916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54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Text Box 18"/>
          <p:cNvSpPr txBox="1">
            <a:spLocks noChangeArrowheads="1"/>
          </p:cNvSpPr>
          <p:nvPr/>
        </p:nvSpPr>
        <p:spPr bwMode="auto">
          <a:xfrm>
            <a:off x="1541463" y="60326"/>
            <a:ext cx="9180512" cy="1616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FF0000"/>
                </a:solidFill>
                <a:latin typeface="Comic Sans MS" panose="030F0702030302020204" pitchFamily="66" charset="0"/>
              </a:rPr>
              <a:t>This stage in an illness is when sickness starts to affect the person</a:t>
            </a:r>
          </a:p>
          <a:p>
            <a:pPr eaLnBrk="1" hangingPunct="1">
              <a:spcBef>
                <a:spcPct val="0"/>
              </a:spcBef>
              <a:buFontTx/>
              <a:buNone/>
            </a:pPr>
            <a:r>
              <a:rPr lang="en-US" altLang="en-US" sz="2000" b="1">
                <a:solidFill>
                  <a:srgbClr val="FF0000"/>
                </a:solidFill>
                <a:latin typeface="Comic Sans MS" panose="030F0702030302020204" pitchFamily="66" charset="0"/>
              </a:rPr>
              <a:t>in observable ways.  Temperature may rise. A cough might present</a:t>
            </a:r>
          </a:p>
          <a:p>
            <a:pPr eaLnBrk="1" hangingPunct="1">
              <a:spcBef>
                <a:spcPct val="0"/>
              </a:spcBef>
              <a:buFontTx/>
              <a:buNone/>
            </a:pPr>
            <a:r>
              <a:rPr lang="en-US" altLang="en-US" sz="2000" b="1">
                <a:solidFill>
                  <a:srgbClr val="FF0000"/>
                </a:solidFill>
                <a:latin typeface="Comic Sans MS" panose="030F0702030302020204" pitchFamily="66" charset="0"/>
              </a:rPr>
              <a:t>itself.  The individual might become weak and queasy.</a:t>
            </a:r>
          </a:p>
          <a:p>
            <a:pPr eaLnBrk="1" hangingPunct="1">
              <a:spcBef>
                <a:spcPct val="0"/>
              </a:spcBef>
              <a:buFontTx/>
              <a:buNone/>
            </a:pPr>
            <a:r>
              <a:rPr lang="en-US" altLang="en-US" sz="2000" b="1">
                <a:solidFill>
                  <a:srgbClr val="FF0000"/>
                </a:solidFill>
                <a:latin typeface="Comic Sans MS" panose="030F0702030302020204" pitchFamily="66" charset="0"/>
              </a:rPr>
              <a:t>			   </a:t>
            </a:r>
          </a:p>
          <a:p>
            <a:pPr eaLnBrk="1" hangingPunct="1">
              <a:spcBef>
                <a:spcPct val="0"/>
              </a:spcBef>
              <a:buFontTx/>
              <a:buNone/>
            </a:pPr>
            <a:r>
              <a:rPr lang="en-US" altLang="en-US" sz="2000" b="1">
                <a:solidFill>
                  <a:srgbClr val="FF0000"/>
                </a:solidFill>
                <a:latin typeface="Comic Sans MS" panose="030F0702030302020204" pitchFamily="66" charset="0"/>
              </a:rPr>
              <a:t>			     What would this stage be like in a revolution?</a:t>
            </a:r>
          </a:p>
        </p:txBody>
      </p:sp>
      <p:grpSp>
        <p:nvGrpSpPr>
          <p:cNvPr id="11267" name="Group 14"/>
          <p:cNvGrpSpPr>
            <a:grpSpLocks/>
          </p:cNvGrpSpPr>
          <p:nvPr/>
        </p:nvGrpSpPr>
        <p:grpSpPr bwMode="auto">
          <a:xfrm>
            <a:off x="1981200" y="1752600"/>
            <a:ext cx="8229600" cy="4419600"/>
            <a:chOff x="288" y="1104"/>
            <a:chExt cx="5184" cy="2784"/>
          </a:xfrm>
        </p:grpSpPr>
        <p:grpSp>
          <p:nvGrpSpPr>
            <p:cNvPr id="11272" name="Group 3"/>
            <p:cNvGrpSpPr>
              <a:grpSpLocks/>
            </p:cNvGrpSpPr>
            <p:nvPr/>
          </p:nvGrpSpPr>
          <p:grpSpPr bwMode="auto">
            <a:xfrm>
              <a:off x="288" y="1632"/>
              <a:ext cx="4848" cy="2256"/>
              <a:chOff x="288" y="672"/>
              <a:chExt cx="4848" cy="2256"/>
            </a:xfrm>
          </p:grpSpPr>
          <p:sp>
            <p:nvSpPr>
              <p:cNvPr id="11277" name="Line 4"/>
              <p:cNvSpPr>
                <a:spLocks noChangeShapeType="1"/>
              </p:cNvSpPr>
              <p:nvPr/>
            </p:nvSpPr>
            <p:spPr bwMode="auto">
              <a:xfrm flipV="1">
                <a:off x="1680" y="672"/>
                <a:ext cx="960" cy="1152"/>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nvGrpSpPr>
              <p:cNvPr id="11278" name="Group 5"/>
              <p:cNvGrpSpPr>
                <a:grpSpLocks/>
              </p:cNvGrpSpPr>
              <p:nvPr/>
            </p:nvGrpSpPr>
            <p:grpSpPr bwMode="auto">
              <a:xfrm>
                <a:off x="288" y="678"/>
                <a:ext cx="4848" cy="2250"/>
                <a:chOff x="288" y="1014"/>
                <a:chExt cx="4848" cy="2250"/>
              </a:xfrm>
            </p:grpSpPr>
            <p:pic>
              <p:nvPicPr>
                <p:cNvPr id="112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 y="1065"/>
                  <a:ext cx="2928" cy="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Line 7"/>
                <p:cNvSpPr>
                  <a:spLocks noChangeShapeType="1"/>
                </p:cNvSpPr>
                <p:nvPr/>
              </p:nvSpPr>
              <p:spPr bwMode="auto">
                <a:xfrm flipV="1">
                  <a:off x="288" y="2166"/>
                  <a:ext cx="1392" cy="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1281" name="Line 8"/>
                <p:cNvSpPr>
                  <a:spLocks noChangeShapeType="1"/>
                </p:cNvSpPr>
                <p:nvPr/>
              </p:nvSpPr>
              <p:spPr bwMode="auto">
                <a:xfrm>
                  <a:off x="3984" y="1014"/>
                  <a:ext cx="1152" cy="120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1282" name="Line 9"/>
                <p:cNvSpPr>
                  <a:spLocks noChangeShapeType="1"/>
                </p:cNvSpPr>
                <p:nvPr/>
              </p:nvSpPr>
              <p:spPr bwMode="auto">
                <a:xfrm>
                  <a:off x="2640" y="1014"/>
                  <a:ext cx="1344" cy="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grpSp>
        <p:pic>
          <p:nvPicPr>
            <p:cNvPr id="112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1868"/>
              <a:ext cx="72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 y="1110"/>
              <a:ext cx="27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1104"/>
              <a:ext cx="96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2143"/>
              <a:ext cx="52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9" name="Oval 15"/>
          <p:cNvSpPr>
            <a:spLocks noChangeArrowheads="1"/>
          </p:cNvSpPr>
          <p:nvPr/>
        </p:nvSpPr>
        <p:spPr bwMode="auto">
          <a:xfrm>
            <a:off x="3429000" y="1676400"/>
            <a:ext cx="1828800" cy="1600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Comic Sans MS" panose="030F0702030302020204" pitchFamily="66" charset="0"/>
            </a:endParaRPr>
          </a:p>
        </p:txBody>
      </p:sp>
      <p:sp>
        <p:nvSpPr>
          <p:cNvPr id="6160" name="Line 16"/>
          <p:cNvSpPr>
            <a:spLocks noChangeShapeType="1"/>
          </p:cNvSpPr>
          <p:nvPr/>
        </p:nvSpPr>
        <p:spPr bwMode="auto">
          <a:xfrm flipH="1" flipV="1">
            <a:off x="4038600" y="1295400"/>
            <a:ext cx="381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1" name="Line 17"/>
          <p:cNvSpPr>
            <a:spLocks noChangeShapeType="1"/>
          </p:cNvSpPr>
          <p:nvPr/>
        </p:nvSpPr>
        <p:spPr bwMode="auto">
          <a:xfrm flipH="1">
            <a:off x="3581400" y="3276600"/>
            <a:ext cx="685800" cy="16764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Text Box 19"/>
          <p:cNvSpPr txBox="1">
            <a:spLocks noChangeArrowheads="1"/>
          </p:cNvSpPr>
          <p:nvPr/>
        </p:nvSpPr>
        <p:spPr bwMode="auto">
          <a:xfrm>
            <a:off x="1524001" y="5241926"/>
            <a:ext cx="9174163" cy="16160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chemeClr val="accent2"/>
                </a:solidFill>
                <a:latin typeface="Comic Sans MS" panose="030F0702030302020204" pitchFamily="66" charset="0"/>
              </a:rPr>
              <a:t>In a revolution, this stage would be the first to involve direct</a:t>
            </a:r>
          </a:p>
          <a:p>
            <a:pPr eaLnBrk="1" hangingPunct="1">
              <a:spcBef>
                <a:spcPct val="0"/>
              </a:spcBef>
              <a:buFontTx/>
              <a:buNone/>
            </a:pPr>
            <a:r>
              <a:rPr lang="en-US" altLang="en-US" sz="2000" b="1">
                <a:solidFill>
                  <a:schemeClr val="accent2"/>
                </a:solidFill>
                <a:latin typeface="Comic Sans MS" panose="030F0702030302020204" pitchFamily="66" charset="0"/>
              </a:rPr>
              <a:t>action resulting from the social, political, intellectual, or economic</a:t>
            </a:r>
          </a:p>
          <a:p>
            <a:pPr eaLnBrk="1" hangingPunct="1">
              <a:spcBef>
                <a:spcPct val="0"/>
              </a:spcBef>
              <a:buFontTx/>
              <a:buNone/>
            </a:pPr>
            <a:r>
              <a:rPr lang="en-US" altLang="en-US" sz="2000" b="1">
                <a:solidFill>
                  <a:schemeClr val="accent2"/>
                </a:solidFill>
                <a:latin typeface="Comic Sans MS" panose="030F0702030302020204" pitchFamily="66" charset="0"/>
              </a:rPr>
              <a:t>causes of the incubation stage.  This stage might involve the publication</a:t>
            </a:r>
          </a:p>
          <a:p>
            <a:pPr eaLnBrk="1" hangingPunct="1">
              <a:spcBef>
                <a:spcPct val="0"/>
              </a:spcBef>
              <a:buFontTx/>
              <a:buNone/>
            </a:pPr>
            <a:r>
              <a:rPr lang="en-US" altLang="en-US" sz="2000" b="1">
                <a:solidFill>
                  <a:schemeClr val="accent2"/>
                </a:solidFill>
                <a:latin typeface="Comic Sans MS" panose="030F0702030302020204" pitchFamily="66" charset="0"/>
              </a:rPr>
              <a:t>of works calling for a change, street level riots by the common people,</a:t>
            </a:r>
          </a:p>
          <a:p>
            <a:pPr eaLnBrk="1" hangingPunct="1">
              <a:spcBef>
                <a:spcPct val="0"/>
              </a:spcBef>
              <a:buFontTx/>
              <a:buNone/>
            </a:pPr>
            <a:r>
              <a:rPr lang="en-US" altLang="en-US" sz="2000" b="1">
                <a:solidFill>
                  <a:schemeClr val="accent2"/>
                </a:solidFill>
                <a:latin typeface="Comic Sans MS" panose="030F0702030302020204" pitchFamily="66" charset="0"/>
              </a:rPr>
              <a:t>or more direct attempts at changing the society.</a:t>
            </a:r>
          </a:p>
        </p:txBody>
      </p:sp>
    </p:spTree>
    <p:extLst>
      <p:ext uri="{BB962C8B-B14F-4D97-AF65-F5344CB8AC3E}">
        <p14:creationId xmlns:p14="http://schemas.microsoft.com/office/powerpoint/2010/main" val="1672824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4" fill="hold" grpId="0" nodeType="clickEffect">
                                  <p:stCondLst>
                                    <p:cond delay="0"/>
                                  </p:stCondLst>
                                  <p:childTnLst>
                                    <p:set>
                                      <p:cBhvr>
                                        <p:cTn id="10" dur="1" fill="hold">
                                          <p:stCondLst>
                                            <p:cond delay="0"/>
                                          </p:stCondLst>
                                        </p:cTn>
                                        <p:tgtEl>
                                          <p:spTgt spid="6160"/>
                                        </p:tgtEl>
                                        <p:attrNameLst>
                                          <p:attrName>style.visibility</p:attrName>
                                        </p:attrNameLst>
                                      </p:cBhvr>
                                      <p:to>
                                        <p:strVal val="visible"/>
                                      </p:to>
                                    </p:set>
                                    <p:anim calcmode="lin" valueType="num">
                                      <p:cBhvr>
                                        <p:cTn id="11" dur="500" fill="hold"/>
                                        <p:tgtEl>
                                          <p:spTgt spid="6160"/>
                                        </p:tgtEl>
                                        <p:attrNameLst>
                                          <p:attrName>ppt_x</p:attrName>
                                        </p:attrNameLst>
                                      </p:cBhvr>
                                      <p:tavLst>
                                        <p:tav tm="0">
                                          <p:val>
                                            <p:strVal val="#ppt_x"/>
                                          </p:val>
                                        </p:tav>
                                        <p:tav tm="100000">
                                          <p:val>
                                            <p:strVal val="#ppt_x"/>
                                          </p:val>
                                        </p:tav>
                                      </p:tavLst>
                                    </p:anim>
                                    <p:anim calcmode="lin" valueType="num">
                                      <p:cBhvr>
                                        <p:cTn id="12" dur="500" fill="hold"/>
                                        <p:tgtEl>
                                          <p:spTgt spid="6160"/>
                                        </p:tgtEl>
                                        <p:attrNameLst>
                                          <p:attrName>ppt_y</p:attrName>
                                        </p:attrNameLst>
                                      </p:cBhvr>
                                      <p:tavLst>
                                        <p:tav tm="0">
                                          <p:val>
                                            <p:strVal val="#ppt_y+#ppt_h/2"/>
                                          </p:val>
                                        </p:tav>
                                        <p:tav tm="100000">
                                          <p:val>
                                            <p:strVal val="#ppt_y"/>
                                          </p:val>
                                        </p:tav>
                                      </p:tavLst>
                                    </p:anim>
                                    <p:anim calcmode="lin" valueType="num">
                                      <p:cBhvr>
                                        <p:cTn id="13" dur="500" fill="hold"/>
                                        <p:tgtEl>
                                          <p:spTgt spid="6160"/>
                                        </p:tgtEl>
                                        <p:attrNameLst>
                                          <p:attrName>ppt_w</p:attrName>
                                        </p:attrNameLst>
                                      </p:cBhvr>
                                      <p:tavLst>
                                        <p:tav tm="0">
                                          <p:val>
                                            <p:strVal val="#ppt_w"/>
                                          </p:val>
                                        </p:tav>
                                        <p:tav tm="100000">
                                          <p:val>
                                            <p:strVal val="#ppt_w"/>
                                          </p:val>
                                        </p:tav>
                                      </p:tavLst>
                                    </p:anim>
                                    <p:anim calcmode="lin" valueType="num">
                                      <p:cBhvr>
                                        <p:cTn id="14" dur="500" fill="hold"/>
                                        <p:tgtEl>
                                          <p:spTgt spid="616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6161"/>
                                        </p:tgtEl>
                                        <p:attrNameLst>
                                          <p:attrName>style.visibility</p:attrName>
                                        </p:attrNameLst>
                                      </p:cBhvr>
                                      <p:to>
                                        <p:strVal val="visible"/>
                                      </p:to>
                                    </p:set>
                                    <p:anim calcmode="lin" valueType="num">
                                      <p:cBhvr>
                                        <p:cTn id="23" dur="500" fill="hold"/>
                                        <p:tgtEl>
                                          <p:spTgt spid="6161"/>
                                        </p:tgtEl>
                                        <p:attrNameLst>
                                          <p:attrName>ppt_x</p:attrName>
                                        </p:attrNameLst>
                                      </p:cBhvr>
                                      <p:tavLst>
                                        <p:tav tm="0">
                                          <p:val>
                                            <p:strVal val="#ppt_x"/>
                                          </p:val>
                                        </p:tav>
                                        <p:tav tm="100000">
                                          <p:val>
                                            <p:strVal val="#ppt_x"/>
                                          </p:val>
                                        </p:tav>
                                      </p:tavLst>
                                    </p:anim>
                                    <p:anim calcmode="lin" valueType="num">
                                      <p:cBhvr>
                                        <p:cTn id="24" dur="500" fill="hold"/>
                                        <p:tgtEl>
                                          <p:spTgt spid="6161"/>
                                        </p:tgtEl>
                                        <p:attrNameLst>
                                          <p:attrName>ppt_y</p:attrName>
                                        </p:attrNameLst>
                                      </p:cBhvr>
                                      <p:tavLst>
                                        <p:tav tm="0">
                                          <p:val>
                                            <p:strVal val="#ppt_y-#ppt_h/2"/>
                                          </p:val>
                                        </p:tav>
                                        <p:tav tm="100000">
                                          <p:val>
                                            <p:strVal val="#ppt_y"/>
                                          </p:val>
                                        </p:tav>
                                      </p:tavLst>
                                    </p:anim>
                                    <p:anim calcmode="lin" valueType="num">
                                      <p:cBhvr>
                                        <p:cTn id="25" dur="500" fill="hold"/>
                                        <p:tgtEl>
                                          <p:spTgt spid="6161"/>
                                        </p:tgtEl>
                                        <p:attrNameLst>
                                          <p:attrName>ppt_w</p:attrName>
                                        </p:attrNameLst>
                                      </p:cBhvr>
                                      <p:tavLst>
                                        <p:tav tm="0">
                                          <p:val>
                                            <p:strVal val="#ppt_w"/>
                                          </p:val>
                                        </p:tav>
                                        <p:tav tm="100000">
                                          <p:val>
                                            <p:strVal val="#ppt_w"/>
                                          </p:val>
                                        </p:tav>
                                      </p:tavLst>
                                    </p:anim>
                                    <p:anim calcmode="lin" valueType="num">
                                      <p:cBhvr>
                                        <p:cTn id="26" dur="500" fill="hold"/>
                                        <p:tgtEl>
                                          <p:spTgt spid="616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autoUpdateAnimBg="0"/>
      <p:bldP spid="6159" grpId="0" animBg="1"/>
      <p:bldP spid="6160" grpId="0" animBg="1"/>
      <p:bldP spid="6161" grpId="0" animBg="1"/>
      <p:bldP spid="616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81200" y="0"/>
            <a:ext cx="8229600" cy="1143000"/>
          </a:xfrm>
        </p:spPr>
        <p:txBody>
          <a:bodyPr/>
          <a:lstStyle/>
          <a:p>
            <a:r>
              <a:rPr lang="en-US" altLang="en-US" sz="3600" b="1" u="sng"/>
              <a:t>What was the importance of the 2</a:t>
            </a:r>
            <a:r>
              <a:rPr lang="en-US" altLang="en-US" sz="3600" b="1" u="sng" baseline="30000"/>
              <a:t>nd</a:t>
            </a:r>
            <a:r>
              <a:rPr lang="en-US" altLang="en-US" sz="3600" b="1" u="sng"/>
              <a:t> Continental Congress? (May 1775)</a:t>
            </a:r>
          </a:p>
        </p:txBody>
      </p:sp>
      <p:sp>
        <p:nvSpPr>
          <p:cNvPr id="3" name="Content Placeholder 2"/>
          <p:cNvSpPr>
            <a:spLocks noGrp="1"/>
          </p:cNvSpPr>
          <p:nvPr>
            <p:ph idx="1"/>
          </p:nvPr>
        </p:nvSpPr>
        <p:spPr>
          <a:xfrm>
            <a:off x="1535113" y="990601"/>
            <a:ext cx="8534400" cy="4525963"/>
          </a:xfrm>
        </p:spPr>
        <p:txBody>
          <a:bodyPr>
            <a:normAutofit/>
          </a:bodyPr>
          <a:lstStyle/>
          <a:p>
            <a:pPr marL="457200" indent="-457200">
              <a:buFontTx/>
              <a:buAutoNum type="arabicParenR"/>
              <a:defRPr/>
            </a:pPr>
            <a:r>
              <a:rPr lang="en-US" sz="2400" b="1" dirty="0"/>
              <a:t>First Issue: Defense of the Colonies.</a:t>
            </a:r>
          </a:p>
          <a:p>
            <a:pPr marL="457200" indent="-457200">
              <a:buFontTx/>
              <a:buAutoNum type="arabicParenR"/>
              <a:defRPr/>
            </a:pPr>
            <a:r>
              <a:rPr lang="en-US" sz="2400" b="1" dirty="0"/>
              <a:t>George Washington elected Commander-in-chief of all Continental forces.</a:t>
            </a:r>
          </a:p>
          <a:p>
            <a:pPr marL="457200" indent="-457200">
              <a:buFontTx/>
              <a:buAutoNum type="arabicParenR"/>
              <a:defRPr/>
            </a:pPr>
            <a:r>
              <a:rPr lang="en-US" sz="2400" b="1" dirty="0"/>
              <a:t>One more shot at RECONCILIATION:</a:t>
            </a:r>
          </a:p>
          <a:p>
            <a:pPr marL="0" indent="0">
              <a:buNone/>
              <a:defRPr/>
            </a:pPr>
            <a:r>
              <a:rPr lang="en-US" sz="2400" b="1" dirty="0"/>
              <a:t>	* OLIVE BRANCH PETITION: Plea to the King to </a:t>
            </a:r>
          </a:p>
          <a:p>
            <a:pPr marL="0" indent="0">
              <a:buNone/>
              <a:defRPr/>
            </a:pPr>
            <a:r>
              <a:rPr lang="en-US" sz="2400" b="1" dirty="0"/>
              <a:t>                listen to colonists grievances and avoid conflict.  Also </a:t>
            </a:r>
          </a:p>
          <a:p>
            <a:pPr marL="0" indent="0">
              <a:buNone/>
              <a:defRPr/>
            </a:pPr>
            <a:r>
              <a:rPr lang="en-US" sz="2400" b="1" dirty="0"/>
              <a:t>                 professed their attachment to the king.</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350" y="4362450"/>
            <a:ext cx="1951038"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23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b="1" dirty="0">
                <a:effectLst>
                  <a:outerShdw blurRad="38100" dist="38100" dir="2700000" algn="tl">
                    <a:srgbClr val="000000">
                      <a:alpha val="43137"/>
                    </a:srgbClr>
                  </a:outerShdw>
                </a:effectLst>
              </a:rPr>
              <a:t>What was the impact of the Battle of Bunker Hill? (June 1775)</a:t>
            </a:r>
          </a:p>
        </p:txBody>
      </p:sp>
      <p:sp>
        <p:nvSpPr>
          <p:cNvPr id="3" name="Content Placeholder 2"/>
          <p:cNvSpPr>
            <a:spLocks noGrp="1"/>
          </p:cNvSpPr>
          <p:nvPr>
            <p:ph idx="1"/>
          </p:nvPr>
        </p:nvSpPr>
        <p:spPr>
          <a:xfrm>
            <a:off x="1535113" y="1752601"/>
            <a:ext cx="5257800" cy="4525963"/>
          </a:xfrm>
        </p:spPr>
        <p:txBody>
          <a:bodyPr>
            <a:normAutofit/>
          </a:bodyPr>
          <a:lstStyle/>
          <a:p>
            <a:pPr marL="457200" indent="-457200">
              <a:buFontTx/>
              <a:buAutoNum type="arabicParenR"/>
              <a:defRPr/>
            </a:pPr>
            <a:r>
              <a:rPr lang="en-US" sz="2400" b="1" dirty="0"/>
              <a:t>British victory but at a cost:</a:t>
            </a:r>
          </a:p>
          <a:p>
            <a:pPr marL="0" indent="0">
              <a:buNone/>
              <a:defRPr/>
            </a:pPr>
            <a:r>
              <a:rPr lang="en-US" sz="2400" b="1" dirty="0"/>
              <a:t>      British = 1000 Casualties (226 KIA)</a:t>
            </a:r>
          </a:p>
          <a:p>
            <a:pPr marL="0" indent="0">
              <a:buNone/>
              <a:defRPr/>
            </a:pPr>
            <a:r>
              <a:rPr lang="en-US" sz="2400" b="1" dirty="0"/>
              <a:t>      Colonists = 140 dead </a:t>
            </a:r>
          </a:p>
          <a:p>
            <a:pPr marL="457200" indent="-457200">
              <a:buFontTx/>
              <a:buAutoNum type="arabicParenR" startAt="2"/>
              <a:defRPr/>
            </a:pPr>
            <a:r>
              <a:rPr lang="en-US" sz="2400" b="1" dirty="0"/>
              <a:t>English = no chance for a </a:t>
            </a:r>
          </a:p>
          <a:p>
            <a:pPr marL="0" indent="0">
              <a:buNone/>
              <a:defRPr/>
            </a:pPr>
            <a:r>
              <a:rPr lang="en-US" sz="2400" b="1" dirty="0"/>
              <a:t>       peaceful solution now.</a:t>
            </a:r>
          </a:p>
          <a:p>
            <a:pPr marL="457200" indent="-457200">
              <a:buFontTx/>
              <a:buAutoNum type="arabicParenR" startAt="3"/>
              <a:defRPr/>
            </a:pPr>
            <a:r>
              <a:rPr lang="en-US" sz="2400" b="1" dirty="0"/>
              <a:t>King George III rejects the </a:t>
            </a:r>
          </a:p>
          <a:p>
            <a:pPr marL="0" indent="0">
              <a:buNone/>
              <a:defRPr/>
            </a:pPr>
            <a:r>
              <a:rPr lang="en-US" sz="2400" b="1" dirty="0"/>
              <a:t>       Olive Branch Petition in </a:t>
            </a:r>
          </a:p>
          <a:p>
            <a:pPr marL="0" indent="0">
              <a:buNone/>
              <a:defRPr/>
            </a:pPr>
            <a:r>
              <a:rPr lang="en-US" sz="2400" b="1" dirty="0"/>
              <a:t>       August 1775.</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1595438"/>
            <a:ext cx="4341813" cy="525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280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338" y="4763"/>
            <a:ext cx="8991600" cy="1143000"/>
          </a:xfrm>
        </p:spPr>
        <p:txBody>
          <a:bodyPr>
            <a:normAutofit fontScale="90000"/>
          </a:bodyPr>
          <a:lstStyle/>
          <a:p>
            <a:pPr>
              <a:defRPr/>
            </a:pPr>
            <a:r>
              <a:rPr lang="en-US" b="1" dirty="0" smtClean="0">
                <a:solidFill>
                  <a:schemeClr val="tx1"/>
                </a:solidFill>
                <a:effectLst>
                  <a:outerShdw blurRad="38100" dist="38100" dir="2700000" algn="tl">
                    <a:srgbClr val="000000">
                      <a:alpha val="43137"/>
                    </a:srgbClr>
                  </a:outerShdw>
                </a:effectLst>
              </a:rPr>
              <a:t>What was “Common Sense?” (Jan. 1776)</a:t>
            </a:r>
            <a:endParaRPr lang="en-US" b="1" dirty="0">
              <a:solidFill>
                <a:schemeClr val="tx1"/>
              </a:solidFill>
              <a:effectLst>
                <a:outerShdw blurRad="38100" dist="38100" dir="2700000" algn="tl">
                  <a:srgbClr val="000000">
                    <a:alpha val="43137"/>
                  </a:srgbClr>
                </a:outerShdw>
              </a:effectLst>
            </a:endParaRPr>
          </a:p>
        </p:txBody>
      </p:sp>
      <p:sp>
        <p:nvSpPr>
          <p:cNvPr id="38915" name="Content Placeholder 2"/>
          <p:cNvSpPr>
            <a:spLocks noGrp="1"/>
          </p:cNvSpPr>
          <p:nvPr>
            <p:ph idx="1"/>
          </p:nvPr>
        </p:nvSpPr>
        <p:spPr>
          <a:xfrm>
            <a:off x="1676400" y="914401"/>
            <a:ext cx="8229600" cy="4525963"/>
          </a:xfrm>
        </p:spPr>
        <p:txBody>
          <a:bodyPr/>
          <a:lstStyle/>
          <a:p>
            <a:pPr marL="457200" indent="-457200">
              <a:buFontTx/>
              <a:buAutoNum type="arabicParenR"/>
            </a:pPr>
            <a:r>
              <a:rPr lang="en-US" altLang="en-US" sz="2400" b="1"/>
              <a:t>Pamphlet written by Thomas Paine urging colonists to push for Independence from the British.</a:t>
            </a:r>
          </a:p>
          <a:p>
            <a:pPr marL="457200" indent="-457200">
              <a:buFontTx/>
              <a:buAutoNum type="arabicParenR"/>
            </a:pPr>
            <a:r>
              <a:rPr lang="en-US" altLang="en-US" sz="2400" b="1"/>
              <a:t>“We have it in our power to begin the world over again.  A situation, similar to the present, hath not happened since the days of Noah until now.”		* Thomas Paine</a:t>
            </a:r>
          </a:p>
          <a:p>
            <a:pPr marL="457200" indent="-457200">
              <a:buFontTx/>
              <a:buAutoNum type="arabicParenR"/>
            </a:pPr>
            <a:r>
              <a:rPr lang="en-US" altLang="en-US" sz="2400" b="1"/>
              <a:t>It reshaped popular thinking and put INDEPENDENCE SQUARELY ON THE AGENDA.</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8164"/>
            <a:ext cx="5334000" cy="250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48164"/>
            <a:ext cx="3810000" cy="250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954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09800" y="228600"/>
            <a:ext cx="7772400" cy="838200"/>
          </a:xfrm>
        </p:spPr>
        <p:txBody>
          <a:bodyPr/>
          <a:lstStyle/>
          <a:p>
            <a:r>
              <a:rPr lang="en-US" altLang="en-US" smtClean="0"/>
              <a:t>What’s next?</a:t>
            </a:r>
          </a:p>
        </p:txBody>
      </p:sp>
      <p:sp>
        <p:nvSpPr>
          <p:cNvPr id="29699" name="Content Placeholder 2"/>
          <p:cNvSpPr>
            <a:spLocks noGrp="1"/>
          </p:cNvSpPr>
          <p:nvPr>
            <p:ph idx="1"/>
          </p:nvPr>
        </p:nvSpPr>
        <p:spPr>
          <a:xfrm>
            <a:off x="2209800" y="1143000"/>
            <a:ext cx="7772400" cy="5334000"/>
          </a:xfrm>
        </p:spPr>
        <p:txBody>
          <a:bodyPr/>
          <a:lstStyle/>
          <a:p>
            <a:r>
              <a:rPr lang="en-US" altLang="en-US" dirty="0" smtClean="0"/>
              <a:t>Get out a sheet of paper</a:t>
            </a:r>
          </a:p>
          <a:p>
            <a:r>
              <a:rPr lang="en-US" altLang="en-US" dirty="0" smtClean="0"/>
              <a:t>Write me a letter in which you tell me whether you’re a </a:t>
            </a:r>
            <a:r>
              <a:rPr lang="en-US" altLang="en-US" dirty="0" smtClean="0"/>
              <a:t>Patriot</a:t>
            </a:r>
            <a:r>
              <a:rPr lang="en-US" altLang="en-US" dirty="0"/>
              <a:t> </a:t>
            </a:r>
            <a:r>
              <a:rPr lang="en-US" altLang="en-US" dirty="0" smtClean="0"/>
              <a:t>or Loyalist. </a:t>
            </a:r>
            <a:r>
              <a:rPr lang="en-US" altLang="en-US" dirty="0" smtClean="0"/>
              <a:t>You must provide a minimum of four reasons for your choice.</a:t>
            </a:r>
          </a:p>
          <a:p>
            <a:pPr lvl="1"/>
            <a:r>
              <a:rPr lang="en-US" altLang="en-US" dirty="0" smtClean="0"/>
              <a:t>Must relate to content we have covered thus far</a:t>
            </a:r>
          </a:p>
          <a:p>
            <a:r>
              <a:rPr lang="en-US" altLang="en-US" dirty="0" smtClean="0"/>
              <a:t>The </a:t>
            </a:r>
            <a:r>
              <a:rPr lang="en-US" altLang="en-US" dirty="0" smtClean="0"/>
              <a:t>letter </a:t>
            </a:r>
            <a:r>
              <a:rPr lang="en-US" altLang="en-US" dirty="0" smtClean="0"/>
              <a:t>must be at least 1page.</a:t>
            </a:r>
          </a:p>
          <a:p>
            <a:r>
              <a:rPr lang="en-US" altLang="en-US" dirty="0" smtClean="0"/>
              <a:t>This counts as a grade.</a:t>
            </a:r>
          </a:p>
          <a:p>
            <a:r>
              <a:rPr lang="en-US" altLang="en-US" dirty="0" smtClean="0"/>
              <a:t>Each letter needs an intro, body, and conclusion.</a:t>
            </a:r>
          </a:p>
        </p:txBody>
      </p:sp>
    </p:spTree>
    <p:extLst>
      <p:ext uri="{BB962C8B-B14F-4D97-AF65-F5344CB8AC3E}">
        <p14:creationId xmlns:p14="http://schemas.microsoft.com/office/powerpoint/2010/main" val="141038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4343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2057400" y="609600"/>
            <a:ext cx="7772400" cy="1143000"/>
          </a:xfrm>
        </p:spPr>
        <p:txBody>
          <a:bodyPr/>
          <a:lstStyle/>
          <a:p>
            <a:r>
              <a:rPr lang="en-US" altLang="en-US" smtClean="0"/>
              <a:t>Stage 2: Symptomatic </a:t>
            </a:r>
          </a:p>
        </p:txBody>
      </p:sp>
      <p:sp>
        <p:nvSpPr>
          <p:cNvPr id="13316" name="Content Placeholder 2"/>
          <p:cNvSpPr>
            <a:spLocks noGrp="1"/>
          </p:cNvSpPr>
          <p:nvPr>
            <p:ph idx="1"/>
          </p:nvPr>
        </p:nvSpPr>
        <p:spPr>
          <a:xfrm>
            <a:off x="2209800" y="1981200"/>
            <a:ext cx="7772400" cy="4495800"/>
          </a:xfrm>
        </p:spPr>
        <p:txBody>
          <a:bodyPr/>
          <a:lstStyle/>
          <a:p>
            <a:r>
              <a:rPr lang="en-US" altLang="en-US" smtClean="0"/>
              <a:t>Sugar Act</a:t>
            </a:r>
          </a:p>
          <a:p>
            <a:r>
              <a:rPr lang="en-US" altLang="en-US" smtClean="0"/>
              <a:t>Stamp act </a:t>
            </a:r>
          </a:p>
          <a:p>
            <a:pPr lvl="1"/>
            <a:r>
              <a:rPr lang="en-US" altLang="en-US" smtClean="0"/>
              <a:t>Declaratory Acts</a:t>
            </a:r>
          </a:p>
          <a:p>
            <a:r>
              <a:rPr lang="en-US" altLang="en-US" smtClean="0"/>
              <a:t>Townshend Acts</a:t>
            </a:r>
          </a:p>
          <a:p>
            <a:r>
              <a:rPr lang="en-US" altLang="en-US" smtClean="0"/>
              <a:t>Boston Massacre</a:t>
            </a:r>
          </a:p>
          <a:p>
            <a:r>
              <a:rPr lang="en-US" altLang="en-US" smtClean="0"/>
              <a:t>Boston Tea Party</a:t>
            </a:r>
          </a:p>
          <a:p>
            <a:pPr lvl="1"/>
            <a:r>
              <a:rPr lang="en-US" altLang="en-US" smtClean="0"/>
              <a:t>Intolerable Acts</a:t>
            </a:r>
          </a:p>
          <a:p>
            <a:r>
              <a:rPr lang="en-US" altLang="en-US" smtClean="0"/>
              <a:t>First Continental Congress</a:t>
            </a:r>
          </a:p>
          <a:p>
            <a:pPr eaLnBrk="1" hangingPunct="1"/>
            <a:endParaRPr lang="en-US" altLang="en-US" smtClean="0"/>
          </a:p>
          <a:p>
            <a:endParaRPr lang="en-US" altLang="en-US" smtClean="0"/>
          </a:p>
        </p:txBody>
      </p:sp>
    </p:spTree>
    <p:extLst>
      <p:ext uri="{BB962C8B-B14F-4D97-AF65-F5344CB8AC3E}">
        <p14:creationId xmlns:p14="http://schemas.microsoft.com/office/powerpoint/2010/main" val="2730273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Symptomatic</a:t>
            </a:r>
            <a:endParaRPr lang="en-US" dirty="0"/>
          </a:p>
        </p:txBody>
      </p:sp>
      <p:sp>
        <p:nvSpPr>
          <p:cNvPr id="3" name="Content Placeholder 2"/>
          <p:cNvSpPr>
            <a:spLocks noGrp="1"/>
          </p:cNvSpPr>
          <p:nvPr>
            <p:ph idx="1"/>
          </p:nvPr>
        </p:nvSpPr>
        <p:spPr/>
        <p:txBody>
          <a:bodyPr/>
          <a:lstStyle/>
          <a:p>
            <a:r>
              <a:rPr lang="en-US" altLang="en-US" dirty="0" smtClean="0"/>
              <a:t>Shots at Lexington and Concord</a:t>
            </a:r>
          </a:p>
          <a:p>
            <a:r>
              <a:rPr lang="en-US" altLang="en-US" dirty="0" smtClean="0"/>
              <a:t>Battle of Bunker Hill</a:t>
            </a:r>
          </a:p>
          <a:p>
            <a:r>
              <a:rPr lang="en-US" altLang="en-US" dirty="0" smtClean="0"/>
              <a:t>Olive Branch Petition</a:t>
            </a:r>
          </a:p>
          <a:p>
            <a:r>
              <a:rPr lang="en-US" altLang="en-US" dirty="0" smtClean="0"/>
              <a:t>Thomas Paine’s </a:t>
            </a:r>
            <a:r>
              <a:rPr lang="en-US" altLang="en-US" i="1" dirty="0" smtClean="0"/>
              <a:t>Common Sense</a:t>
            </a:r>
            <a:r>
              <a:rPr lang="en-US" altLang="en-US" dirty="0" smtClean="0"/>
              <a:t> (1776)</a:t>
            </a:r>
          </a:p>
          <a:p>
            <a:endParaRPr lang="en-US" dirty="0"/>
          </a:p>
        </p:txBody>
      </p:sp>
    </p:spTree>
    <p:extLst>
      <p:ext uri="{BB962C8B-B14F-4D97-AF65-F5344CB8AC3E}">
        <p14:creationId xmlns:p14="http://schemas.microsoft.com/office/powerpoint/2010/main" val="133323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48088"/>
            <a:ext cx="402113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28575"/>
            <a:ext cx="8229600" cy="1143000"/>
          </a:xfrm>
        </p:spPr>
        <p:txBody>
          <a:bodyPr>
            <a:normAutofit fontScale="90000"/>
          </a:bodyPr>
          <a:lstStyle/>
          <a:p>
            <a:pPr>
              <a:defRPr/>
            </a:pPr>
            <a:r>
              <a:rPr lang="en-US" b="1" u="sng" dirty="0" smtClean="0">
                <a:solidFill>
                  <a:schemeClr val="tx1"/>
                </a:solidFill>
              </a:rPr>
              <a:t>What was the colonies response to the Intolerable Acts?</a:t>
            </a:r>
            <a:endParaRPr lang="en-US" b="1" u="sng" dirty="0">
              <a:solidFill>
                <a:schemeClr val="tx1"/>
              </a:solidFill>
            </a:endParaRPr>
          </a:p>
        </p:txBody>
      </p:sp>
      <p:sp>
        <p:nvSpPr>
          <p:cNvPr id="3" name="Content Placeholder 2"/>
          <p:cNvSpPr>
            <a:spLocks noGrp="1"/>
          </p:cNvSpPr>
          <p:nvPr>
            <p:ph idx="1"/>
          </p:nvPr>
        </p:nvSpPr>
        <p:spPr>
          <a:xfrm>
            <a:off x="1524000" y="1219200"/>
            <a:ext cx="9144000" cy="5562600"/>
          </a:xfrm>
        </p:spPr>
        <p:txBody>
          <a:bodyPr>
            <a:normAutofit/>
          </a:bodyPr>
          <a:lstStyle/>
          <a:p>
            <a:pPr marL="457200" indent="-457200">
              <a:buFontTx/>
              <a:buAutoNum type="arabicParenR"/>
              <a:defRPr/>
            </a:pPr>
            <a:r>
              <a:rPr lang="en-US" sz="2400" b="1" u="sng" dirty="0"/>
              <a:t>Committees of Correspondence</a:t>
            </a:r>
            <a:r>
              <a:rPr lang="en-US" sz="2400" b="1" dirty="0"/>
              <a:t> – Committees formed in Massachusetts and other colonies to keep Americans informed about British measures that would affect the colonies.</a:t>
            </a:r>
          </a:p>
          <a:p>
            <a:pPr marL="457200" indent="-457200">
              <a:buFontTx/>
              <a:buAutoNum type="arabicParenR"/>
              <a:defRPr/>
            </a:pPr>
            <a:r>
              <a:rPr lang="en-US" sz="2400" b="1" u="sng" dirty="0"/>
              <a:t>First Continental Congress (Philadelphia Sept. 1774)</a:t>
            </a:r>
            <a:r>
              <a:rPr lang="en-US" sz="2400" b="1" dirty="0"/>
              <a:t> – 9 Colonies sent delegates…asked questions such as, why are soldiers pouring into Boston?  Who are they protecting us from?</a:t>
            </a:r>
          </a:p>
          <a:p>
            <a:pPr lvl="1">
              <a:defRPr/>
            </a:pPr>
            <a:r>
              <a:rPr lang="en-US" sz="2000" b="1" dirty="0"/>
              <a:t> </a:t>
            </a:r>
            <a:r>
              <a:rPr lang="en-US" sz="2000" b="1" u="sng" dirty="0"/>
              <a:t>Did the following:</a:t>
            </a:r>
            <a:endParaRPr lang="en-US" sz="2000" b="1" dirty="0"/>
          </a:p>
          <a:p>
            <a:pPr lvl="2">
              <a:defRPr/>
            </a:pPr>
            <a:r>
              <a:rPr lang="en-US" b="1" dirty="0"/>
              <a:t>Issued Declaration and Resolves </a:t>
            </a:r>
          </a:p>
          <a:p>
            <a:pPr lvl="2">
              <a:defRPr/>
            </a:pPr>
            <a:r>
              <a:rPr lang="en-US" altLang="en-US" b="1" dirty="0"/>
              <a:t>Created Committees of Observation and Safety</a:t>
            </a:r>
          </a:p>
          <a:p>
            <a:pPr lvl="3">
              <a:defRPr/>
            </a:pPr>
            <a:r>
              <a:rPr lang="en-US" b="1" dirty="0" smtClean="0"/>
              <a:t>Form Militia</a:t>
            </a:r>
          </a:p>
          <a:p>
            <a:pPr lvl="3">
              <a:defRPr/>
            </a:pPr>
            <a:r>
              <a:rPr lang="en-US" b="1" dirty="0" smtClean="0"/>
              <a:t>Collect Arms</a:t>
            </a:r>
          </a:p>
          <a:p>
            <a:pPr lvl="3">
              <a:defRPr/>
            </a:pPr>
            <a:r>
              <a:rPr lang="en-US" b="1" dirty="0" smtClean="0"/>
              <a:t>Create Minutemen</a:t>
            </a:r>
          </a:p>
          <a:p>
            <a:pPr lvl="2">
              <a:defRPr/>
            </a:pPr>
            <a:endParaRPr lang="en-US" b="1" dirty="0"/>
          </a:p>
          <a:p>
            <a:pPr marL="0" indent="0">
              <a:buNone/>
              <a:defRPr/>
            </a:pPr>
            <a:r>
              <a:rPr lang="en-US" sz="2400" b="1" dirty="0"/>
              <a:t>	</a:t>
            </a:r>
          </a:p>
          <a:p>
            <a:pPr marL="0" indent="0">
              <a:buNone/>
              <a:defRPr/>
            </a:pPr>
            <a:r>
              <a:rPr lang="en-US" sz="2400" b="1" dirty="0"/>
              <a:t>	</a:t>
            </a:r>
          </a:p>
        </p:txBody>
      </p:sp>
    </p:spTree>
    <p:extLst>
      <p:ext uri="{BB962C8B-B14F-4D97-AF65-F5344CB8AC3E}">
        <p14:creationId xmlns:p14="http://schemas.microsoft.com/office/powerpoint/2010/main" val="6820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2667000" y="1676400"/>
            <a:ext cx="6858000" cy="2387600"/>
          </a:xfrm>
        </p:spPr>
        <p:txBody>
          <a:bodyPr>
            <a:normAutofit fontScale="90000"/>
          </a:bodyPr>
          <a:lstStyle/>
          <a:p>
            <a:r>
              <a:rPr lang="en-US" altLang="en-US" smtClean="0"/>
              <a:t>And Now For Something Completely Different</a:t>
            </a:r>
          </a:p>
        </p:txBody>
      </p:sp>
    </p:spTree>
    <p:extLst>
      <p:ext uri="{BB962C8B-B14F-4D97-AF65-F5344CB8AC3E}">
        <p14:creationId xmlns:p14="http://schemas.microsoft.com/office/powerpoint/2010/main" val="68863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solidFill>
                  <a:schemeClr val="accent2"/>
                </a:solidFill>
                <a:latin typeface="Verdana" panose="020B0604030504040204" pitchFamily="34" charset="0"/>
              </a:rPr>
              <a:t>Patriots </a:t>
            </a:r>
            <a:r>
              <a:rPr lang="en-US" altLang="en-US" smtClean="0">
                <a:latin typeface="Verdana" panose="020B0604030504040204" pitchFamily="34" charset="0"/>
              </a:rPr>
              <a:t>vs. </a:t>
            </a:r>
            <a:r>
              <a:rPr lang="en-US" altLang="en-US" smtClean="0">
                <a:solidFill>
                  <a:srgbClr val="FF0000"/>
                </a:solidFill>
                <a:latin typeface="Verdana" panose="020B0604030504040204" pitchFamily="34" charset="0"/>
              </a:rPr>
              <a:t>Loyalists</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mtClean="0">
                <a:latin typeface="Verdana" panose="020B0604030504040204" pitchFamily="34" charset="0"/>
              </a:rPr>
              <a:t>Get out a sheet of paper</a:t>
            </a:r>
          </a:p>
          <a:p>
            <a:pPr eaLnBrk="1" hangingPunct="1">
              <a:lnSpc>
                <a:spcPct val="90000"/>
              </a:lnSpc>
            </a:pPr>
            <a:r>
              <a:rPr lang="en-US" altLang="en-US" smtClean="0">
                <a:latin typeface="Verdana" panose="020B0604030504040204" pitchFamily="34" charset="0"/>
              </a:rPr>
              <a:t>Create a T-chart on your paper</a:t>
            </a:r>
          </a:p>
          <a:p>
            <a:pPr eaLnBrk="1" hangingPunct="1">
              <a:lnSpc>
                <a:spcPct val="90000"/>
              </a:lnSpc>
            </a:pPr>
            <a:r>
              <a:rPr lang="en-US" altLang="en-US" smtClean="0">
                <a:latin typeface="Verdana" panose="020B0604030504040204" pitchFamily="34" charset="0"/>
              </a:rPr>
              <a:t>Label the left side:  </a:t>
            </a:r>
            <a:br>
              <a:rPr lang="en-US" altLang="en-US" smtClean="0">
                <a:latin typeface="Verdana" panose="020B0604030504040204" pitchFamily="34" charset="0"/>
              </a:rPr>
            </a:br>
            <a:r>
              <a:rPr lang="en-US" altLang="en-US" b="1" smtClean="0">
                <a:latin typeface="Verdana" panose="020B0604030504040204" pitchFamily="34" charset="0"/>
              </a:rPr>
              <a:t>Patriots</a:t>
            </a:r>
          </a:p>
          <a:p>
            <a:pPr eaLnBrk="1" hangingPunct="1">
              <a:lnSpc>
                <a:spcPct val="90000"/>
              </a:lnSpc>
            </a:pPr>
            <a:r>
              <a:rPr lang="en-US" altLang="en-US" smtClean="0">
                <a:latin typeface="Verdana" panose="020B0604030504040204" pitchFamily="34" charset="0"/>
              </a:rPr>
              <a:t>Label the right side: </a:t>
            </a:r>
            <a:br>
              <a:rPr lang="en-US" altLang="en-US" smtClean="0">
                <a:latin typeface="Verdana" panose="020B0604030504040204" pitchFamily="34" charset="0"/>
              </a:rPr>
            </a:br>
            <a:r>
              <a:rPr lang="en-US" altLang="en-US" b="1" smtClean="0">
                <a:latin typeface="Verdana" panose="020B0604030504040204" pitchFamily="34" charset="0"/>
              </a:rPr>
              <a:t>Loyalists</a:t>
            </a:r>
          </a:p>
        </p:txBody>
      </p:sp>
    </p:spTree>
    <p:extLst>
      <p:ext uri="{BB962C8B-B14F-4D97-AF65-F5344CB8AC3E}">
        <p14:creationId xmlns:p14="http://schemas.microsoft.com/office/powerpoint/2010/main" val="3486569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600" b="1" u="sng">
                <a:latin typeface="Verdana" panose="020B0604030504040204" pitchFamily="34" charset="0"/>
              </a:rPr>
              <a:t>Patriot vs. Loyalist Arguments</a:t>
            </a:r>
          </a:p>
        </p:txBody>
      </p:sp>
      <p:sp>
        <p:nvSpPr>
          <p:cNvPr id="3" name="Content Placeholder 2"/>
          <p:cNvSpPr>
            <a:spLocks noGrp="1"/>
          </p:cNvSpPr>
          <p:nvPr>
            <p:ph idx="1"/>
          </p:nvPr>
        </p:nvSpPr>
        <p:spPr/>
        <p:txBody>
          <a:bodyPr/>
          <a:lstStyle/>
          <a:p>
            <a:r>
              <a:rPr lang="en-US" altLang="en-US" dirty="0">
                <a:latin typeface="Verdana" panose="020B0604030504040204" pitchFamily="34" charset="0"/>
              </a:rPr>
              <a:t>You will need to decide if the statement is a PATRIOT statement or a LOYALIST statement.</a:t>
            </a:r>
          </a:p>
          <a:p>
            <a:r>
              <a:rPr lang="en-US" altLang="en-US" dirty="0">
                <a:latin typeface="Verdana" panose="020B0604030504040204" pitchFamily="34" charset="0"/>
              </a:rPr>
              <a:t>For each statement, record the </a:t>
            </a:r>
            <a:r>
              <a:rPr lang="en-US" altLang="en-US" u="sng" dirty="0">
                <a:latin typeface="Verdana" panose="020B0604030504040204" pitchFamily="34" charset="0"/>
              </a:rPr>
              <a:t>underlined</a:t>
            </a:r>
            <a:r>
              <a:rPr lang="en-US" altLang="en-US" dirty="0">
                <a:latin typeface="Verdana" panose="020B0604030504040204" pitchFamily="34" charset="0"/>
              </a:rPr>
              <a:t> portion in your T-chart.</a:t>
            </a:r>
          </a:p>
        </p:txBody>
      </p:sp>
    </p:spTree>
    <p:extLst>
      <p:ext uri="{BB962C8B-B14F-4D97-AF65-F5344CB8AC3E}">
        <p14:creationId xmlns:p14="http://schemas.microsoft.com/office/powerpoint/2010/main" val="90068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Statement 1</a:t>
            </a:r>
          </a:p>
        </p:txBody>
      </p:sp>
      <p:sp>
        <p:nvSpPr>
          <p:cNvPr id="21507" name="Content Placeholder 2"/>
          <p:cNvSpPr>
            <a:spLocks noGrp="1"/>
          </p:cNvSpPr>
          <p:nvPr>
            <p:ph idx="1"/>
          </p:nvPr>
        </p:nvSpPr>
        <p:spPr/>
        <p:txBody>
          <a:bodyPr/>
          <a:lstStyle/>
          <a:p>
            <a:r>
              <a:rPr lang="en-US" altLang="en-US" dirty="0" smtClean="0"/>
              <a:t>King George III is doing the best he can with a difficult situation. He is not a cruel or unjust ruler.</a:t>
            </a:r>
          </a:p>
          <a:p>
            <a:endParaRPr lang="en-US" altLang="en-US" dirty="0" smtClean="0"/>
          </a:p>
        </p:txBody>
      </p:sp>
    </p:spTree>
    <p:extLst>
      <p:ext uri="{BB962C8B-B14F-4D97-AF65-F5344CB8AC3E}">
        <p14:creationId xmlns:p14="http://schemas.microsoft.com/office/powerpoint/2010/main" val="105380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Widescreen</PresentationFormat>
  <Paragraphs>152</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Comic Sans MS</vt:lpstr>
      <vt:lpstr>Times New Roman</vt:lpstr>
      <vt:lpstr>Verdana</vt:lpstr>
      <vt:lpstr>Office Theme</vt:lpstr>
      <vt:lpstr>PowerPoint Presentation</vt:lpstr>
      <vt:lpstr>PowerPoint Presentation</vt:lpstr>
      <vt:lpstr>Stage 2: Symptomatic </vt:lpstr>
      <vt:lpstr>Stage 2: Symptomatic</vt:lpstr>
      <vt:lpstr>What was the colonies response to the Intolerable Acts?</vt:lpstr>
      <vt:lpstr>And Now For Something Completely Different</vt:lpstr>
      <vt:lpstr>Patriots vs. Loyalists</vt:lpstr>
      <vt:lpstr>Patriot vs. Loyalist Arguments</vt:lpstr>
      <vt:lpstr>Statement 1</vt:lpstr>
      <vt:lpstr>Statement 2</vt:lpstr>
      <vt:lpstr>Statement 3</vt:lpstr>
      <vt:lpstr>Statement 4</vt:lpstr>
      <vt:lpstr>Statement 5</vt:lpstr>
      <vt:lpstr>Statement 6</vt:lpstr>
      <vt:lpstr>Statement 7</vt:lpstr>
      <vt:lpstr>Statement 8</vt:lpstr>
      <vt:lpstr>Statement 9</vt:lpstr>
      <vt:lpstr>How does war finally begin?</vt:lpstr>
      <vt:lpstr>PowerPoint Presentation</vt:lpstr>
      <vt:lpstr>What was the importance of the 2nd Continental Congress? (May 1775)</vt:lpstr>
      <vt:lpstr>What was the impact of the Battle of Bunker Hill? (June 1775)</vt:lpstr>
      <vt:lpstr>What was “Common Sense?” (Jan. 1776)</vt:lpstr>
      <vt:lpstr>What’s next?</vt:lpstr>
    </vt:vector>
  </TitlesOfParts>
  <Company>Spencer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Wes</dc:creator>
  <cp:lastModifiedBy>Jackson, Wes</cp:lastModifiedBy>
  <cp:revision>1</cp:revision>
  <dcterms:created xsi:type="dcterms:W3CDTF">2015-12-01T16:47:49Z</dcterms:created>
  <dcterms:modified xsi:type="dcterms:W3CDTF">2015-12-01T16:47:59Z</dcterms:modified>
</cp:coreProperties>
</file>