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5"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4" d="100"/>
          <a:sy n="84" d="100"/>
        </p:scale>
        <p:origin x="90"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846924-DF3E-40EA-B56D-DCD170487E33}" type="datetimeFigureOut">
              <a:rPr lang="en-US" smtClean="0"/>
              <a:t>12/10/2015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D4A30B-3249-475A-88FB-DD7F13F3D1A5}" type="slidenum">
              <a:rPr lang="en-US" smtClean="0"/>
              <a:t>‹#›</a:t>
            </a:fld>
            <a:endParaRPr lang="en-US"/>
          </a:p>
        </p:txBody>
      </p:sp>
    </p:spTree>
    <p:extLst>
      <p:ext uri="{BB962C8B-B14F-4D97-AF65-F5344CB8AC3E}">
        <p14:creationId xmlns:p14="http://schemas.microsoft.com/office/powerpoint/2010/main" val="2363026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fld id="{F363D0B8-7DE7-4D69-968F-0F8DF43FFCEE}" type="slidenum">
              <a:rPr lang="en-US" altLang="en-US" sz="1200" smtClean="0">
                <a:latin typeface="Times New Roman" panose="02020603050405020304" pitchFamily="18" charset="0"/>
              </a:rPr>
              <a:pPr/>
              <a:t>1</a:t>
            </a:fld>
            <a:endParaRPr lang="en-US" altLang="en-US" sz="1200" smtClean="0">
              <a:latin typeface="Times New Roman" panose="02020603050405020304"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24795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ea typeface="ＭＳ Ｐゴシック" panose="020B0600070205080204" pitchFamily="34" charset="-128"/>
              </a:defRPr>
            </a:lvl1pPr>
            <a:lvl2pPr marL="742950" indent="-285750">
              <a:defRPr sz="2200">
                <a:solidFill>
                  <a:schemeClr val="tx1"/>
                </a:solidFill>
                <a:latin typeface="Arial" panose="020B0604020202020204" pitchFamily="34" charset="0"/>
                <a:ea typeface="ＭＳ Ｐゴシック" panose="020B0600070205080204" pitchFamily="34" charset="-128"/>
              </a:defRPr>
            </a:lvl2pPr>
            <a:lvl3pPr marL="1143000" indent="-228600">
              <a:defRPr sz="2200">
                <a:solidFill>
                  <a:schemeClr val="tx1"/>
                </a:solidFill>
                <a:latin typeface="Arial" panose="020B0604020202020204" pitchFamily="34" charset="0"/>
                <a:ea typeface="ＭＳ Ｐゴシック" panose="020B0600070205080204" pitchFamily="34" charset="-128"/>
              </a:defRPr>
            </a:lvl3pPr>
            <a:lvl4pPr marL="1600200" indent="-228600">
              <a:defRPr sz="2200">
                <a:solidFill>
                  <a:schemeClr val="tx1"/>
                </a:solidFill>
                <a:latin typeface="Arial" panose="020B0604020202020204" pitchFamily="34" charset="0"/>
                <a:ea typeface="ＭＳ Ｐゴシック" panose="020B0600070205080204" pitchFamily="34" charset="-128"/>
              </a:defRPr>
            </a:lvl4pPr>
            <a:lvl5pPr marL="2057400" indent="-228600">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9pPr>
          </a:lstStyle>
          <a:p>
            <a:fld id="{5650F43F-E5C8-4DFA-B674-743BD45AE4C7}" type="slidenum">
              <a:rPr lang="en-US" altLang="en-US" sz="1200"/>
              <a:pPr/>
              <a:t>2</a:t>
            </a:fld>
            <a:endParaRPr lang="en-US" altLang="en-US" sz="1200"/>
          </a:p>
        </p:txBody>
      </p:sp>
      <p:sp>
        <p:nvSpPr>
          <p:cNvPr id="142339" name="Rectangle 2"/>
          <p:cNvSpPr>
            <a:spLocks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mtClean="0">
                <a:latin typeface="Times New Roman" panose="02020603050405020304" pitchFamily="18" charset="0"/>
                <a:ea typeface="ＭＳ Ｐゴシック" panose="020B0600070205080204" pitchFamily="34" charset="-128"/>
              </a:rPr>
              <a:t>The end was in sight with the Battle of Yorktown.  The Americans were aided by a French blockade making British escape impossible.  British General Cornwallis faced American forces approximately twice his size and no where to go.  </a:t>
            </a:r>
          </a:p>
        </p:txBody>
      </p:sp>
    </p:spTree>
    <p:extLst>
      <p:ext uri="{BB962C8B-B14F-4D97-AF65-F5344CB8AC3E}">
        <p14:creationId xmlns:p14="http://schemas.microsoft.com/office/powerpoint/2010/main" val="3924381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ea typeface="ＭＳ Ｐゴシック" panose="020B0600070205080204" pitchFamily="34" charset="-128"/>
              </a:defRPr>
            </a:lvl1pPr>
            <a:lvl2pPr marL="742950" indent="-285750">
              <a:defRPr sz="2200">
                <a:solidFill>
                  <a:schemeClr val="tx1"/>
                </a:solidFill>
                <a:latin typeface="Arial" panose="020B0604020202020204" pitchFamily="34" charset="0"/>
                <a:ea typeface="ＭＳ Ｐゴシック" panose="020B0600070205080204" pitchFamily="34" charset="-128"/>
              </a:defRPr>
            </a:lvl2pPr>
            <a:lvl3pPr marL="1143000" indent="-228600">
              <a:defRPr sz="2200">
                <a:solidFill>
                  <a:schemeClr val="tx1"/>
                </a:solidFill>
                <a:latin typeface="Arial" panose="020B0604020202020204" pitchFamily="34" charset="0"/>
                <a:ea typeface="ＭＳ Ｐゴシック" panose="020B0600070205080204" pitchFamily="34" charset="-128"/>
              </a:defRPr>
            </a:lvl3pPr>
            <a:lvl4pPr marL="1600200" indent="-228600">
              <a:defRPr sz="2200">
                <a:solidFill>
                  <a:schemeClr val="tx1"/>
                </a:solidFill>
                <a:latin typeface="Arial" panose="020B0604020202020204" pitchFamily="34" charset="0"/>
                <a:ea typeface="ＭＳ Ｐゴシック" panose="020B0600070205080204" pitchFamily="34" charset="-128"/>
              </a:defRPr>
            </a:lvl4pPr>
            <a:lvl5pPr marL="2057400" indent="-228600">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9pPr>
          </a:lstStyle>
          <a:p>
            <a:fld id="{21C3438E-AAC4-4829-9B78-5CFA0A2350CA}" type="slidenum">
              <a:rPr lang="en-US" altLang="en-US" sz="1200"/>
              <a:pPr/>
              <a:t>3</a:t>
            </a:fld>
            <a:endParaRPr lang="en-US" altLang="en-US" sz="1200"/>
          </a:p>
        </p:txBody>
      </p:sp>
      <p:sp>
        <p:nvSpPr>
          <p:cNvPr id="143363" name="Rectangle 2"/>
          <p:cNvSpPr>
            <a:spLocks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The last campaign of the Revolution took place in the south at Yorktown, Virginia, in 1781.  About 8,700 British troops surrendered when the Americans and the French naval fleet pinned in the British in a series of brilliant strategic maneuvers.  General Benjamin Lincoln accepted the surrender sword from a Cornwallis aide.  The British bands played </a:t>
            </a:r>
            <a:r>
              <a:rPr lang="en-US" altLang="en-US" smtClean="0">
                <a:latin typeface="Arial" panose="020B0604020202020204" pitchFamily="34" charset="0"/>
                <a:ea typeface="ＭＳ Ｐゴシック" panose="020B0600070205080204" pitchFamily="34" charset="-128"/>
              </a:rPr>
              <a:t>“</a:t>
            </a:r>
            <a:r>
              <a:rPr lang="en-US" altLang="en-US" smtClean="0">
                <a:latin typeface="Times New Roman" panose="02020603050405020304" pitchFamily="18" charset="0"/>
                <a:ea typeface="ＭＳ Ｐゴシック" panose="020B0600070205080204" pitchFamily="34" charset="-128"/>
              </a:rPr>
              <a:t>The World Turned Upside Down.</a:t>
            </a:r>
            <a:r>
              <a:rPr lang="en-US" altLang="en-US" smtClean="0">
                <a:latin typeface="Arial" panose="020B0604020202020204" pitchFamily="34" charset="0"/>
                <a:ea typeface="ＭＳ Ｐゴシック" panose="020B0600070205080204" pitchFamily="34" charset="-128"/>
              </a:rPr>
              <a:t>”</a:t>
            </a:r>
            <a:endParaRPr lang="en-US"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248338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ea typeface="ＭＳ Ｐゴシック" panose="020B0600070205080204" pitchFamily="34" charset="-128"/>
              </a:defRPr>
            </a:lvl1pPr>
            <a:lvl2pPr marL="742950" indent="-285750">
              <a:defRPr sz="2200">
                <a:solidFill>
                  <a:schemeClr val="tx1"/>
                </a:solidFill>
                <a:latin typeface="Arial" panose="020B0604020202020204" pitchFamily="34" charset="0"/>
                <a:ea typeface="ＭＳ Ｐゴシック" panose="020B0600070205080204" pitchFamily="34" charset="-128"/>
              </a:defRPr>
            </a:lvl2pPr>
            <a:lvl3pPr marL="1143000" indent="-228600">
              <a:defRPr sz="2200">
                <a:solidFill>
                  <a:schemeClr val="tx1"/>
                </a:solidFill>
                <a:latin typeface="Arial" panose="020B0604020202020204" pitchFamily="34" charset="0"/>
                <a:ea typeface="ＭＳ Ｐゴシック" panose="020B0600070205080204" pitchFamily="34" charset="-128"/>
              </a:defRPr>
            </a:lvl3pPr>
            <a:lvl4pPr marL="1600200" indent="-228600">
              <a:defRPr sz="2200">
                <a:solidFill>
                  <a:schemeClr val="tx1"/>
                </a:solidFill>
                <a:latin typeface="Arial" panose="020B0604020202020204" pitchFamily="34" charset="0"/>
                <a:ea typeface="ＭＳ Ｐゴシック" panose="020B0600070205080204" pitchFamily="34" charset="-128"/>
              </a:defRPr>
            </a:lvl4pPr>
            <a:lvl5pPr marL="2057400" indent="-228600">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9pPr>
          </a:lstStyle>
          <a:p>
            <a:fld id="{34A8DB30-2C61-4724-B7B8-60151F476219}" type="slidenum">
              <a:rPr lang="en-US" altLang="en-US" sz="1200"/>
              <a:pPr/>
              <a:t>4</a:t>
            </a:fld>
            <a:endParaRPr lang="en-US" altLang="en-US" sz="1200"/>
          </a:p>
        </p:txBody>
      </p:sp>
      <p:sp>
        <p:nvSpPr>
          <p:cNvPr id="144387" name="Rectangle 2"/>
          <p:cNvSpPr>
            <a:spLocks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The Treaty of Paris in 1783 officially ended the American Revolution.</a:t>
            </a:r>
          </a:p>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5096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ea typeface="ＭＳ Ｐゴシック" panose="020B0600070205080204" pitchFamily="34" charset="-128"/>
              </a:defRPr>
            </a:lvl1pPr>
            <a:lvl2pPr marL="742950" indent="-285750">
              <a:defRPr sz="2200">
                <a:solidFill>
                  <a:schemeClr val="tx1"/>
                </a:solidFill>
                <a:latin typeface="Arial" panose="020B0604020202020204" pitchFamily="34" charset="0"/>
                <a:ea typeface="ＭＳ Ｐゴシック" panose="020B0600070205080204" pitchFamily="34" charset="-128"/>
              </a:defRPr>
            </a:lvl2pPr>
            <a:lvl3pPr marL="1143000" indent="-228600">
              <a:defRPr sz="2200">
                <a:solidFill>
                  <a:schemeClr val="tx1"/>
                </a:solidFill>
                <a:latin typeface="Arial" panose="020B0604020202020204" pitchFamily="34" charset="0"/>
                <a:ea typeface="ＭＳ Ｐゴシック" panose="020B0600070205080204" pitchFamily="34" charset="-128"/>
              </a:defRPr>
            </a:lvl3pPr>
            <a:lvl4pPr marL="1600200" indent="-228600">
              <a:defRPr sz="2200">
                <a:solidFill>
                  <a:schemeClr val="tx1"/>
                </a:solidFill>
                <a:latin typeface="Arial" panose="020B0604020202020204" pitchFamily="34" charset="0"/>
                <a:ea typeface="ＭＳ Ｐゴシック" panose="020B0600070205080204" pitchFamily="34" charset="-128"/>
              </a:defRPr>
            </a:lvl4pPr>
            <a:lvl5pPr marL="2057400" indent="-228600">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9pPr>
          </a:lstStyle>
          <a:p>
            <a:fld id="{B1B00C8A-7F2A-4714-A637-9720AB3201AD}" type="slidenum">
              <a:rPr lang="en-US" altLang="en-US" sz="1200"/>
              <a:pPr/>
              <a:t>5</a:t>
            </a:fld>
            <a:endParaRPr lang="en-US" altLang="en-US" sz="1200"/>
          </a:p>
        </p:txBody>
      </p:sp>
      <p:sp>
        <p:nvSpPr>
          <p:cNvPr id="145411" name="Rectangle 2"/>
          <p:cNvSpPr>
            <a:spLocks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The official end to the war came two years after Yorktown at the Treaty of Paris.  The British commander, Cornwallis, was so humiliated by the defeat that he refused to meet with Washington for the formal surrender and sent an aide instead.  The treaty set many geographic borders including that of the United States and Canada.  Canada went to the British, but later the French won part of the country.  Florida was returned to Spain.</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endParaRPr lang="en-US"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7130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ea typeface="ＭＳ Ｐゴシック" panose="020B0600070205080204" pitchFamily="34" charset="-128"/>
              </a:defRPr>
            </a:lvl1pPr>
            <a:lvl2pPr marL="742950" indent="-285750">
              <a:defRPr sz="2200">
                <a:solidFill>
                  <a:schemeClr val="tx1"/>
                </a:solidFill>
                <a:latin typeface="Arial" panose="020B0604020202020204" pitchFamily="34" charset="0"/>
                <a:ea typeface="ＭＳ Ｐゴシック" panose="020B0600070205080204" pitchFamily="34" charset="-128"/>
              </a:defRPr>
            </a:lvl2pPr>
            <a:lvl3pPr marL="1143000" indent="-228600">
              <a:defRPr sz="2200">
                <a:solidFill>
                  <a:schemeClr val="tx1"/>
                </a:solidFill>
                <a:latin typeface="Arial" panose="020B0604020202020204" pitchFamily="34" charset="0"/>
                <a:ea typeface="ＭＳ Ｐゴシック" panose="020B0600070205080204" pitchFamily="34" charset="-128"/>
              </a:defRPr>
            </a:lvl3pPr>
            <a:lvl4pPr marL="1600200" indent="-228600">
              <a:defRPr sz="2200">
                <a:solidFill>
                  <a:schemeClr val="tx1"/>
                </a:solidFill>
                <a:latin typeface="Arial" panose="020B0604020202020204" pitchFamily="34" charset="0"/>
                <a:ea typeface="ＭＳ Ｐゴシック" panose="020B0600070205080204" pitchFamily="34" charset="-128"/>
              </a:defRPr>
            </a:lvl4pPr>
            <a:lvl5pPr marL="2057400" indent="-228600">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9pPr>
          </a:lstStyle>
          <a:p>
            <a:fld id="{A41B0911-6A8C-423C-BC83-C25D97B72113}" type="slidenum">
              <a:rPr lang="en-US" altLang="en-US" sz="1200"/>
              <a:pPr/>
              <a:t>6</a:t>
            </a:fld>
            <a:endParaRPr lang="en-US" altLang="en-US" sz="1200"/>
          </a:p>
        </p:txBody>
      </p:sp>
      <p:sp>
        <p:nvSpPr>
          <p:cNvPr id="146435" name="Rectangle 2"/>
          <p:cNvSpPr>
            <a:spLocks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lvl="2" eaLnBrk="1" hangingPunct="1"/>
            <a:r>
              <a:rPr lang="en-US" altLang="en-US" smtClean="0">
                <a:latin typeface="Times New Roman" panose="02020603050405020304" pitchFamily="18" charset="0"/>
                <a:ea typeface="ＭＳ Ｐゴシック" panose="020B0600070205080204" pitchFamily="34" charset="-128"/>
              </a:rPr>
              <a:t>Penalties awaited those who had been loyal to the king or who did not support the Revolutionaries</a:t>
            </a:r>
            <a:r>
              <a:rPr lang="en-US" altLang="en-US" smtClean="0">
                <a:latin typeface="Arial" panose="020B0604020202020204" pitchFamily="34" charset="0"/>
                <a:ea typeface="ＭＳ Ｐゴシック" panose="020B0600070205080204" pitchFamily="34" charset="-128"/>
              </a:rPr>
              <a:t>’</a:t>
            </a:r>
            <a:r>
              <a:rPr lang="en-US" altLang="en-US" smtClean="0">
                <a:latin typeface="Times New Roman" panose="02020603050405020304" pitchFamily="18" charset="0"/>
                <a:ea typeface="ＭＳ Ｐゴシック" panose="020B0600070205080204" pitchFamily="34" charset="-128"/>
              </a:rPr>
              <a:t> cause.  For example, some Loyalists were </a:t>
            </a:r>
            <a:r>
              <a:rPr lang="en-US" altLang="en-US" smtClean="0">
                <a:latin typeface="Arial" panose="020B0604020202020204" pitchFamily="34" charset="0"/>
                <a:ea typeface="ＭＳ Ｐゴシック" panose="020B0600070205080204" pitchFamily="34" charset="-128"/>
              </a:rPr>
              <a:t>“</a:t>
            </a:r>
            <a:r>
              <a:rPr lang="en-US" altLang="en-US" smtClean="0">
                <a:latin typeface="Times New Roman" panose="02020603050405020304" pitchFamily="18" charset="0"/>
                <a:ea typeface="ＭＳ Ｐゴシック" panose="020B0600070205080204" pitchFamily="34" charset="-128"/>
              </a:rPr>
              <a:t>tarred and feathered.</a:t>
            </a:r>
            <a:r>
              <a:rPr lang="en-US" altLang="en-US" smtClean="0">
                <a:latin typeface="Arial" panose="020B0604020202020204" pitchFamily="34" charset="0"/>
                <a:ea typeface="ＭＳ Ｐゴシック" panose="020B0600070205080204" pitchFamily="34" charset="-128"/>
              </a:rPr>
              <a:t>”</a:t>
            </a:r>
            <a:r>
              <a:rPr lang="en-US" altLang="en-US" smtClean="0">
                <a:latin typeface="Times New Roman" panose="02020603050405020304" pitchFamily="18" charset="0"/>
                <a:ea typeface="ＭＳ Ｐゴシック" panose="020B0600070205080204" pitchFamily="34" charset="-128"/>
              </a:rPr>
              <a:t>  Ships waited in numerous harbors to transport Loyalists back to Great Britain or to Canada.  Many descendants of former Loyalists reside in Canada today.  </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endParaRPr lang="en-US"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551725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ea typeface="ＭＳ Ｐゴシック" panose="020B0600070205080204" pitchFamily="34" charset="-128"/>
              </a:defRPr>
            </a:lvl1pPr>
            <a:lvl2pPr marL="742950" indent="-285750">
              <a:defRPr sz="2200">
                <a:solidFill>
                  <a:schemeClr val="tx1"/>
                </a:solidFill>
                <a:latin typeface="Arial" panose="020B0604020202020204" pitchFamily="34" charset="0"/>
                <a:ea typeface="ＭＳ Ｐゴシック" panose="020B0600070205080204" pitchFamily="34" charset="-128"/>
              </a:defRPr>
            </a:lvl2pPr>
            <a:lvl3pPr marL="1143000" indent="-228600">
              <a:defRPr sz="2200">
                <a:solidFill>
                  <a:schemeClr val="tx1"/>
                </a:solidFill>
                <a:latin typeface="Arial" panose="020B0604020202020204" pitchFamily="34" charset="0"/>
                <a:ea typeface="ＭＳ Ｐゴシック" panose="020B0600070205080204" pitchFamily="34" charset="-128"/>
              </a:defRPr>
            </a:lvl3pPr>
            <a:lvl4pPr marL="1600200" indent="-228600">
              <a:defRPr sz="2200">
                <a:solidFill>
                  <a:schemeClr val="tx1"/>
                </a:solidFill>
                <a:latin typeface="Arial" panose="020B0604020202020204" pitchFamily="34" charset="0"/>
                <a:ea typeface="ＭＳ Ｐゴシック" panose="020B0600070205080204" pitchFamily="34" charset="-128"/>
              </a:defRPr>
            </a:lvl4pPr>
            <a:lvl5pPr marL="2057400" indent="-228600">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9pPr>
          </a:lstStyle>
          <a:p>
            <a:fld id="{3314C1B7-9E08-45B3-86CA-76E6C5B69549}" type="slidenum">
              <a:rPr lang="en-US" altLang="en-US" sz="1200"/>
              <a:pPr/>
              <a:t>7</a:t>
            </a:fld>
            <a:endParaRPr lang="en-US" altLang="en-US" sz="1200"/>
          </a:p>
        </p:txBody>
      </p:sp>
      <p:sp>
        <p:nvSpPr>
          <p:cNvPr id="147459" name="Rectangle 2"/>
          <p:cNvSpPr>
            <a:spLocks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The country was in need of a new government and a written document to finalize it.  The Articles of Confederation, written by John Dickinson in 1777 and ratified in 1781, served as America</a:t>
            </a:r>
            <a:r>
              <a:rPr lang="en-US" altLang="en-US" smtClean="0">
                <a:latin typeface="Arial" panose="020B0604020202020204" pitchFamily="34" charset="0"/>
                <a:ea typeface="ＭＳ Ｐゴシック" panose="020B0600070205080204" pitchFamily="34" charset="-128"/>
              </a:rPr>
              <a:t>’</a:t>
            </a:r>
            <a:r>
              <a:rPr lang="en-US" altLang="en-US" smtClean="0">
                <a:latin typeface="Times New Roman" panose="02020603050405020304" pitchFamily="18" charset="0"/>
                <a:ea typeface="ＭＳ Ｐゴシック" panose="020B0600070205080204" pitchFamily="34" charset="-128"/>
              </a:rPr>
              <a:t>s primary government between 1781-1787.  Americans created a </a:t>
            </a:r>
            <a:r>
              <a:rPr lang="en-US" altLang="en-US" smtClean="0">
                <a:latin typeface="Arial" panose="020B0604020202020204" pitchFamily="34" charset="0"/>
                <a:ea typeface="ＭＳ Ｐゴシック" panose="020B0600070205080204" pitchFamily="34" charset="-128"/>
              </a:rPr>
              <a:t>“</a:t>
            </a:r>
            <a:r>
              <a:rPr lang="en-US" altLang="en-US" smtClean="0">
                <a:latin typeface="Times New Roman" panose="02020603050405020304" pitchFamily="18" charset="0"/>
                <a:ea typeface="ＭＳ Ｐゴシック" panose="020B0600070205080204" pitchFamily="34" charset="-128"/>
              </a:rPr>
              <a:t>more perfect union</a:t>
            </a:r>
            <a:r>
              <a:rPr lang="en-US" altLang="en-US" smtClean="0">
                <a:latin typeface="Arial" panose="020B0604020202020204" pitchFamily="34" charset="0"/>
                <a:ea typeface="ＭＳ Ｐゴシック" panose="020B0600070205080204" pitchFamily="34" charset="-128"/>
              </a:rPr>
              <a:t>”</a:t>
            </a:r>
            <a:r>
              <a:rPr lang="en-US" altLang="en-US" smtClean="0">
                <a:latin typeface="Times New Roman" panose="02020603050405020304" pitchFamily="18" charset="0"/>
                <a:ea typeface="ＭＳ Ｐゴシック" panose="020B0600070205080204" pitchFamily="34" charset="-128"/>
              </a:rPr>
              <a:t> with the creation of the United States Constitution.</a:t>
            </a:r>
          </a:p>
        </p:txBody>
      </p:sp>
    </p:spTree>
    <p:extLst>
      <p:ext uri="{BB962C8B-B14F-4D97-AF65-F5344CB8AC3E}">
        <p14:creationId xmlns:p14="http://schemas.microsoft.com/office/powerpoint/2010/main" val="3208339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ea typeface="ＭＳ Ｐゴシック" panose="020B0600070205080204" pitchFamily="34" charset="-128"/>
              </a:defRPr>
            </a:lvl1pPr>
            <a:lvl2pPr marL="742950" indent="-285750">
              <a:defRPr sz="2200">
                <a:solidFill>
                  <a:schemeClr val="tx1"/>
                </a:solidFill>
                <a:latin typeface="Arial" panose="020B0604020202020204" pitchFamily="34" charset="0"/>
                <a:ea typeface="ＭＳ Ｐゴシック" panose="020B0600070205080204" pitchFamily="34" charset="-128"/>
              </a:defRPr>
            </a:lvl2pPr>
            <a:lvl3pPr marL="1143000" indent="-228600">
              <a:defRPr sz="2200">
                <a:solidFill>
                  <a:schemeClr val="tx1"/>
                </a:solidFill>
                <a:latin typeface="Arial" panose="020B0604020202020204" pitchFamily="34" charset="0"/>
                <a:ea typeface="ＭＳ Ｐゴシック" panose="020B0600070205080204" pitchFamily="34" charset="-128"/>
              </a:defRPr>
            </a:lvl3pPr>
            <a:lvl4pPr marL="1600200" indent="-228600">
              <a:defRPr sz="2200">
                <a:solidFill>
                  <a:schemeClr val="tx1"/>
                </a:solidFill>
                <a:latin typeface="Arial" panose="020B0604020202020204" pitchFamily="34" charset="0"/>
                <a:ea typeface="ＭＳ Ｐゴシック" panose="020B0600070205080204" pitchFamily="34" charset="-128"/>
              </a:defRPr>
            </a:lvl4pPr>
            <a:lvl5pPr marL="2057400" indent="-228600">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9pPr>
          </a:lstStyle>
          <a:p>
            <a:fld id="{D2ECED79-8323-443E-9120-76D976EC804B}" type="slidenum">
              <a:rPr lang="en-US" altLang="en-US" sz="1200"/>
              <a:pPr/>
              <a:t>8</a:t>
            </a:fld>
            <a:endParaRPr lang="en-US" altLang="en-US" sz="1200"/>
          </a:p>
        </p:txBody>
      </p:sp>
      <p:sp>
        <p:nvSpPr>
          <p:cNvPr id="148483" name="Rectangle 2"/>
          <p:cNvSpPr>
            <a:spLocks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This video clip examines the effectiveness of The Articles of Confederation.</a:t>
            </a:r>
          </a:p>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47156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ea typeface="ＭＳ Ｐゴシック" panose="020B0600070205080204" pitchFamily="34" charset="-128"/>
              </a:defRPr>
            </a:lvl1pPr>
            <a:lvl2pPr marL="742950" indent="-285750">
              <a:defRPr sz="2200">
                <a:solidFill>
                  <a:schemeClr val="tx1"/>
                </a:solidFill>
                <a:latin typeface="Arial" panose="020B0604020202020204" pitchFamily="34" charset="0"/>
                <a:ea typeface="ＭＳ Ｐゴシック" panose="020B0600070205080204" pitchFamily="34" charset="-128"/>
              </a:defRPr>
            </a:lvl2pPr>
            <a:lvl3pPr marL="1143000" indent="-228600">
              <a:defRPr sz="2200">
                <a:solidFill>
                  <a:schemeClr val="tx1"/>
                </a:solidFill>
                <a:latin typeface="Arial" panose="020B0604020202020204" pitchFamily="34" charset="0"/>
                <a:ea typeface="ＭＳ Ｐゴシック" panose="020B0600070205080204" pitchFamily="34" charset="-128"/>
              </a:defRPr>
            </a:lvl3pPr>
            <a:lvl4pPr marL="1600200" indent="-228600">
              <a:defRPr sz="2200">
                <a:solidFill>
                  <a:schemeClr val="tx1"/>
                </a:solidFill>
                <a:latin typeface="Arial" panose="020B0604020202020204" pitchFamily="34" charset="0"/>
                <a:ea typeface="ＭＳ Ｐゴシック" panose="020B0600070205080204" pitchFamily="34" charset="-128"/>
              </a:defRPr>
            </a:lvl4pPr>
            <a:lvl5pPr marL="2057400" indent="-228600">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9pPr>
          </a:lstStyle>
          <a:p>
            <a:fld id="{808D1C2F-4735-4195-A43F-6A9A91CBCEAE}" type="slidenum">
              <a:rPr lang="en-US" altLang="en-US" sz="1200"/>
              <a:pPr/>
              <a:t>9</a:t>
            </a:fld>
            <a:endParaRPr lang="en-US" altLang="en-US" sz="1200"/>
          </a:p>
        </p:txBody>
      </p:sp>
      <p:sp>
        <p:nvSpPr>
          <p:cNvPr id="149507" name="Rectangle 2"/>
          <p:cNvSpPr>
            <a:spLocks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America was officially here to stay.  The American Revolution was an eight-year struggle, but the outcome of the struggle would forever change the world.  Its events are the subject of countless plays and films.  On the battlefields, and in the meeting houses, lives were lost and heroes were made.  More importantly, the Revolution led to the birth of a nation unlike any the world had seen before it.</a:t>
            </a:r>
          </a:p>
        </p:txBody>
      </p:sp>
    </p:spTree>
    <p:extLst>
      <p:ext uri="{BB962C8B-B14F-4D97-AF65-F5344CB8AC3E}">
        <p14:creationId xmlns:p14="http://schemas.microsoft.com/office/powerpoint/2010/main" val="2794971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CA886E-958A-41E7-8FE4-F4387DAAC3DC}" type="datetimeFigureOut">
              <a:rPr lang="en-US" smtClean="0"/>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C233D-A581-4E1C-BC29-E257ACC2D69A}" type="slidenum">
              <a:rPr lang="en-US" smtClean="0"/>
              <a:t>‹#›</a:t>
            </a:fld>
            <a:endParaRPr lang="en-US"/>
          </a:p>
        </p:txBody>
      </p:sp>
    </p:spTree>
    <p:extLst>
      <p:ext uri="{BB962C8B-B14F-4D97-AF65-F5344CB8AC3E}">
        <p14:creationId xmlns:p14="http://schemas.microsoft.com/office/powerpoint/2010/main" val="1315765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CA886E-958A-41E7-8FE4-F4387DAAC3DC}" type="datetimeFigureOut">
              <a:rPr lang="en-US" smtClean="0"/>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C233D-A581-4E1C-BC29-E257ACC2D69A}" type="slidenum">
              <a:rPr lang="en-US" smtClean="0"/>
              <a:t>‹#›</a:t>
            </a:fld>
            <a:endParaRPr lang="en-US"/>
          </a:p>
        </p:txBody>
      </p:sp>
    </p:spTree>
    <p:extLst>
      <p:ext uri="{BB962C8B-B14F-4D97-AF65-F5344CB8AC3E}">
        <p14:creationId xmlns:p14="http://schemas.microsoft.com/office/powerpoint/2010/main" val="2543496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CA886E-958A-41E7-8FE4-F4387DAAC3DC}" type="datetimeFigureOut">
              <a:rPr lang="en-US" smtClean="0"/>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C233D-A581-4E1C-BC29-E257ACC2D69A}" type="slidenum">
              <a:rPr lang="en-US" smtClean="0"/>
              <a:t>‹#›</a:t>
            </a:fld>
            <a:endParaRPr lang="en-US"/>
          </a:p>
        </p:txBody>
      </p:sp>
    </p:spTree>
    <p:extLst>
      <p:ext uri="{BB962C8B-B14F-4D97-AF65-F5344CB8AC3E}">
        <p14:creationId xmlns:p14="http://schemas.microsoft.com/office/powerpoint/2010/main" val="954887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CA886E-958A-41E7-8FE4-F4387DAAC3DC}" type="datetimeFigureOut">
              <a:rPr lang="en-US" smtClean="0"/>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C233D-A581-4E1C-BC29-E257ACC2D69A}" type="slidenum">
              <a:rPr lang="en-US" smtClean="0"/>
              <a:t>‹#›</a:t>
            </a:fld>
            <a:endParaRPr lang="en-US"/>
          </a:p>
        </p:txBody>
      </p:sp>
    </p:spTree>
    <p:extLst>
      <p:ext uri="{BB962C8B-B14F-4D97-AF65-F5344CB8AC3E}">
        <p14:creationId xmlns:p14="http://schemas.microsoft.com/office/powerpoint/2010/main" val="322569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CA886E-958A-41E7-8FE4-F4387DAAC3DC}" type="datetimeFigureOut">
              <a:rPr lang="en-US" smtClean="0"/>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C233D-A581-4E1C-BC29-E257ACC2D69A}" type="slidenum">
              <a:rPr lang="en-US" smtClean="0"/>
              <a:t>‹#›</a:t>
            </a:fld>
            <a:endParaRPr lang="en-US"/>
          </a:p>
        </p:txBody>
      </p:sp>
    </p:spTree>
    <p:extLst>
      <p:ext uri="{BB962C8B-B14F-4D97-AF65-F5344CB8AC3E}">
        <p14:creationId xmlns:p14="http://schemas.microsoft.com/office/powerpoint/2010/main" val="2684185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CA886E-958A-41E7-8FE4-F4387DAAC3DC}" type="datetimeFigureOut">
              <a:rPr lang="en-US" smtClean="0"/>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C233D-A581-4E1C-BC29-E257ACC2D69A}" type="slidenum">
              <a:rPr lang="en-US" smtClean="0"/>
              <a:t>‹#›</a:t>
            </a:fld>
            <a:endParaRPr lang="en-US"/>
          </a:p>
        </p:txBody>
      </p:sp>
    </p:spTree>
    <p:extLst>
      <p:ext uri="{BB962C8B-B14F-4D97-AF65-F5344CB8AC3E}">
        <p14:creationId xmlns:p14="http://schemas.microsoft.com/office/powerpoint/2010/main" val="203106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CA886E-958A-41E7-8FE4-F4387DAAC3DC}" type="datetimeFigureOut">
              <a:rPr lang="en-US" smtClean="0"/>
              <a:t>12/10/2015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AC233D-A581-4E1C-BC29-E257ACC2D69A}" type="slidenum">
              <a:rPr lang="en-US" smtClean="0"/>
              <a:t>‹#›</a:t>
            </a:fld>
            <a:endParaRPr lang="en-US"/>
          </a:p>
        </p:txBody>
      </p:sp>
    </p:spTree>
    <p:extLst>
      <p:ext uri="{BB962C8B-B14F-4D97-AF65-F5344CB8AC3E}">
        <p14:creationId xmlns:p14="http://schemas.microsoft.com/office/powerpoint/2010/main" val="2254485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CA886E-958A-41E7-8FE4-F4387DAAC3DC}" type="datetimeFigureOut">
              <a:rPr lang="en-US" smtClean="0"/>
              <a:t>12/10/2015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AC233D-A581-4E1C-BC29-E257ACC2D69A}" type="slidenum">
              <a:rPr lang="en-US" smtClean="0"/>
              <a:t>‹#›</a:t>
            </a:fld>
            <a:endParaRPr lang="en-US"/>
          </a:p>
        </p:txBody>
      </p:sp>
    </p:spTree>
    <p:extLst>
      <p:ext uri="{BB962C8B-B14F-4D97-AF65-F5344CB8AC3E}">
        <p14:creationId xmlns:p14="http://schemas.microsoft.com/office/powerpoint/2010/main" val="807738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CA886E-958A-41E7-8FE4-F4387DAAC3DC}" type="datetimeFigureOut">
              <a:rPr lang="en-US" smtClean="0"/>
              <a:t>12/10/2015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AC233D-A581-4E1C-BC29-E257ACC2D69A}" type="slidenum">
              <a:rPr lang="en-US" smtClean="0"/>
              <a:t>‹#›</a:t>
            </a:fld>
            <a:endParaRPr lang="en-US"/>
          </a:p>
        </p:txBody>
      </p:sp>
    </p:spTree>
    <p:extLst>
      <p:ext uri="{BB962C8B-B14F-4D97-AF65-F5344CB8AC3E}">
        <p14:creationId xmlns:p14="http://schemas.microsoft.com/office/powerpoint/2010/main" val="3059198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CA886E-958A-41E7-8FE4-F4387DAAC3DC}" type="datetimeFigureOut">
              <a:rPr lang="en-US" smtClean="0"/>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C233D-A581-4E1C-BC29-E257ACC2D69A}" type="slidenum">
              <a:rPr lang="en-US" smtClean="0"/>
              <a:t>‹#›</a:t>
            </a:fld>
            <a:endParaRPr lang="en-US"/>
          </a:p>
        </p:txBody>
      </p:sp>
    </p:spTree>
    <p:extLst>
      <p:ext uri="{BB962C8B-B14F-4D97-AF65-F5344CB8AC3E}">
        <p14:creationId xmlns:p14="http://schemas.microsoft.com/office/powerpoint/2010/main" val="1021402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CA886E-958A-41E7-8FE4-F4387DAAC3DC}" type="datetimeFigureOut">
              <a:rPr lang="en-US" smtClean="0"/>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C233D-A581-4E1C-BC29-E257ACC2D69A}" type="slidenum">
              <a:rPr lang="en-US" smtClean="0"/>
              <a:t>‹#›</a:t>
            </a:fld>
            <a:endParaRPr lang="en-US"/>
          </a:p>
        </p:txBody>
      </p:sp>
    </p:spTree>
    <p:extLst>
      <p:ext uri="{BB962C8B-B14F-4D97-AF65-F5344CB8AC3E}">
        <p14:creationId xmlns:p14="http://schemas.microsoft.com/office/powerpoint/2010/main" val="334810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A886E-958A-41E7-8FE4-F4387DAAC3DC}" type="datetimeFigureOut">
              <a:rPr lang="en-US" smtClean="0"/>
              <a:t>12/10/2015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C233D-A581-4E1C-BC29-E257ACC2D69A}" type="slidenum">
              <a:rPr lang="en-US" smtClean="0"/>
              <a:t>‹#›</a:t>
            </a:fld>
            <a:endParaRPr lang="en-US"/>
          </a:p>
        </p:txBody>
      </p:sp>
    </p:spTree>
    <p:extLst>
      <p:ext uri="{BB962C8B-B14F-4D97-AF65-F5344CB8AC3E}">
        <p14:creationId xmlns:p14="http://schemas.microsoft.com/office/powerpoint/2010/main" val="4196400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ideo" Target="Slide%2061.mpg"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498" name="Group 22"/>
          <p:cNvGrpSpPr>
            <a:grpSpLocks/>
          </p:cNvGrpSpPr>
          <p:nvPr/>
        </p:nvGrpSpPr>
        <p:grpSpPr bwMode="auto">
          <a:xfrm>
            <a:off x="1981201" y="1762126"/>
            <a:ext cx="8423275" cy="4410075"/>
            <a:chOff x="288" y="1110"/>
            <a:chExt cx="5306" cy="2778"/>
          </a:xfrm>
        </p:grpSpPr>
        <p:grpSp>
          <p:nvGrpSpPr>
            <p:cNvPr id="106504" name="Group 4"/>
            <p:cNvGrpSpPr>
              <a:grpSpLocks/>
            </p:cNvGrpSpPr>
            <p:nvPr/>
          </p:nvGrpSpPr>
          <p:grpSpPr bwMode="auto">
            <a:xfrm>
              <a:off x="288" y="1632"/>
              <a:ext cx="4848" cy="2256"/>
              <a:chOff x="288" y="672"/>
              <a:chExt cx="4848" cy="2256"/>
            </a:xfrm>
          </p:grpSpPr>
          <p:sp>
            <p:nvSpPr>
              <p:cNvPr id="106511" name="Line 5"/>
              <p:cNvSpPr>
                <a:spLocks noChangeShapeType="1"/>
              </p:cNvSpPr>
              <p:nvPr/>
            </p:nvSpPr>
            <p:spPr bwMode="auto">
              <a:xfrm flipV="1">
                <a:off x="1680" y="672"/>
                <a:ext cx="960" cy="1152"/>
              </a:xfrm>
              <a:prstGeom prst="line">
                <a:avLst/>
              </a:prstGeom>
              <a:noFill/>
              <a:ln w="762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grpSp>
            <p:nvGrpSpPr>
              <p:cNvPr id="106512" name="Group 6"/>
              <p:cNvGrpSpPr>
                <a:grpSpLocks/>
              </p:cNvGrpSpPr>
              <p:nvPr/>
            </p:nvGrpSpPr>
            <p:grpSpPr bwMode="auto">
              <a:xfrm>
                <a:off x="288" y="678"/>
                <a:ext cx="4848" cy="2250"/>
                <a:chOff x="288" y="1014"/>
                <a:chExt cx="4848" cy="2250"/>
              </a:xfrm>
            </p:grpSpPr>
            <p:pic>
              <p:nvPicPr>
                <p:cNvPr id="10651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8" y="1065"/>
                  <a:ext cx="2928" cy="2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14" name="Line 8"/>
                <p:cNvSpPr>
                  <a:spLocks noChangeShapeType="1"/>
                </p:cNvSpPr>
                <p:nvPr/>
              </p:nvSpPr>
              <p:spPr bwMode="auto">
                <a:xfrm flipV="1">
                  <a:off x="288" y="2166"/>
                  <a:ext cx="1392" cy="0"/>
                </a:xfrm>
                <a:prstGeom prst="line">
                  <a:avLst/>
                </a:prstGeom>
                <a:noFill/>
                <a:ln w="762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06515" name="Line 9"/>
                <p:cNvSpPr>
                  <a:spLocks noChangeShapeType="1"/>
                </p:cNvSpPr>
                <p:nvPr/>
              </p:nvSpPr>
              <p:spPr bwMode="auto">
                <a:xfrm>
                  <a:off x="3984" y="1014"/>
                  <a:ext cx="1152" cy="1200"/>
                </a:xfrm>
                <a:prstGeom prst="line">
                  <a:avLst/>
                </a:prstGeom>
                <a:noFill/>
                <a:ln w="762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06516" name="Line 10"/>
                <p:cNvSpPr>
                  <a:spLocks noChangeShapeType="1"/>
                </p:cNvSpPr>
                <p:nvPr/>
              </p:nvSpPr>
              <p:spPr bwMode="auto">
                <a:xfrm>
                  <a:off x="2640" y="1014"/>
                  <a:ext cx="1344" cy="0"/>
                </a:xfrm>
                <a:prstGeom prst="line">
                  <a:avLst/>
                </a:prstGeom>
                <a:noFill/>
                <a:ln w="762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106505" name="Group 17"/>
            <p:cNvGrpSpPr>
              <a:grpSpLocks/>
            </p:cNvGrpSpPr>
            <p:nvPr/>
          </p:nvGrpSpPr>
          <p:grpSpPr bwMode="auto">
            <a:xfrm>
              <a:off x="4128" y="1632"/>
              <a:ext cx="1466" cy="864"/>
              <a:chOff x="4336" y="1632"/>
              <a:chExt cx="1466" cy="864"/>
            </a:xfrm>
          </p:grpSpPr>
          <p:pic>
            <p:nvPicPr>
              <p:cNvPr id="10650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 y="1904"/>
                <a:ext cx="624"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10" name="Rectangle 16"/>
              <p:cNvSpPr>
                <a:spLocks noChangeArrowheads="1"/>
              </p:cNvSpPr>
              <p:nvPr/>
            </p:nvSpPr>
            <p:spPr bwMode="auto">
              <a:xfrm>
                <a:off x="4336" y="1632"/>
                <a:ext cx="146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solidFill>
                      <a:srgbClr val="000000"/>
                    </a:solidFill>
                    <a:latin typeface="Arial" panose="020B0604020202020204" pitchFamily="34" charset="0"/>
                  </a:rPr>
                  <a:t>Convalescence </a:t>
                </a:r>
                <a:endParaRPr lang="en-US" altLang="en-US" sz="2000">
                  <a:latin typeface="Comic Sans MS" panose="030F0702030302020204" pitchFamily="66" charset="0"/>
                </a:endParaRPr>
              </a:p>
            </p:txBody>
          </p:sp>
        </p:grpSp>
        <p:pic>
          <p:nvPicPr>
            <p:cNvPr id="10650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4" y="1110"/>
              <a:ext cx="274"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6" y="1440"/>
              <a:ext cx="576"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8"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 y="2143"/>
              <a:ext cx="528"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11" name="Oval 19"/>
          <p:cNvSpPr>
            <a:spLocks noChangeArrowheads="1"/>
          </p:cNvSpPr>
          <p:nvPr/>
        </p:nvSpPr>
        <p:spPr bwMode="auto">
          <a:xfrm>
            <a:off x="7772400" y="2209800"/>
            <a:ext cx="2813050" cy="18288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latin typeface="Comic Sans MS" panose="030F0702030302020204" pitchFamily="66" charset="0"/>
            </a:endParaRPr>
          </a:p>
        </p:txBody>
      </p:sp>
      <p:sp>
        <p:nvSpPr>
          <p:cNvPr id="8213" name="Line 21"/>
          <p:cNvSpPr>
            <a:spLocks noChangeShapeType="1"/>
          </p:cNvSpPr>
          <p:nvPr/>
        </p:nvSpPr>
        <p:spPr bwMode="auto">
          <a:xfrm>
            <a:off x="9220200" y="4038600"/>
            <a:ext cx="228600" cy="99060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5" name="Text Box 23"/>
          <p:cNvSpPr txBox="1">
            <a:spLocks noChangeArrowheads="1"/>
          </p:cNvSpPr>
          <p:nvPr/>
        </p:nvSpPr>
        <p:spPr bwMode="auto">
          <a:xfrm>
            <a:off x="1541464" y="60326"/>
            <a:ext cx="8707437" cy="1920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a:solidFill>
                  <a:srgbClr val="FF0000"/>
                </a:solidFill>
                <a:latin typeface="Comic Sans MS" panose="030F0702030302020204" pitchFamily="66" charset="0"/>
              </a:rPr>
              <a:t>This stage involves recovering from the illness.  The individual might</a:t>
            </a:r>
          </a:p>
          <a:p>
            <a:pPr eaLnBrk="1" hangingPunct="1">
              <a:spcBef>
                <a:spcPct val="0"/>
              </a:spcBef>
              <a:buFontTx/>
              <a:buNone/>
            </a:pPr>
            <a:r>
              <a:rPr lang="en-US" altLang="en-US" sz="2000" b="1">
                <a:solidFill>
                  <a:srgbClr val="FF0000"/>
                </a:solidFill>
                <a:latin typeface="Comic Sans MS" panose="030F0702030302020204" pitchFamily="66" charset="0"/>
              </a:rPr>
              <a:t>be weakened from the experience, but he or she will eventually </a:t>
            </a:r>
          </a:p>
          <a:p>
            <a:pPr eaLnBrk="1" hangingPunct="1">
              <a:spcBef>
                <a:spcPct val="0"/>
              </a:spcBef>
              <a:buFontTx/>
              <a:buNone/>
            </a:pPr>
            <a:r>
              <a:rPr lang="en-US" altLang="en-US" sz="2000" b="1">
                <a:solidFill>
                  <a:srgbClr val="FF0000"/>
                </a:solidFill>
                <a:latin typeface="Comic Sans MS" panose="030F0702030302020204" pitchFamily="66" charset="0"/>
              </a:rPr>
              <a:t>emerge healthy and with new knowledge and experience that might</a:t>
            </a:r>
          </a:p>
          <a:p>
            <a:pPr eaLnBrk="1" hangingPunct="1">
              <a:spcBef>
                <a:spcPct val="0"/>
              </a:spcBef>
              <a:buFontTx/>
              <a:buNone/>
            </a:pPr>
            <a:r>
              <a:rPr lang="en-US" altLang="en-US" sz="2000" b="1">
                <a:solidFill>
                  <a:srgbClr val="FF0000"/>
                </a:solidFill>
                <a:latin typeface="Comic Sans MS" panose="030F0702030302020204" pitchFamily="66" charset="0"/>
              </a:rPr>
              <a:t>prevent the illness from occurring again.</a:t>
            </a:r>
          </a:p>
          <a:p>
            <a:pPr eaLnBrk="1" hangingPunct="1">
              <a:spcBef>
                <a:spcPct val="0"/>
              </a:spcBef>
              <a:buFontTx/>
              <a:buNone/>
            </a:pPr>
            <a:endParaRPr lang="en-US" altLang="en-US" sz="2000" b="1">
              <a:solidFill>
                <a:srgbClr val="FF0000"/>
              </a:solidFill>
              <a:latin typeface="Comic Sans MS" panose="030F0702030302020204" pitchFamily="66" charset="0"/>
            </a:endParaRPr>
          </a:p>
          <a:p>
            <a:pPr eaLnBrk="1" hangingPunct="1">
              <a:spcBef>
                <a:spcPct val="0"/>
              </a:spcBef>
              <a:buFontTx/>
              <a:buNone/>
            </a:pPr>
            <a:r>
              <a:rPr lang="en-US" altLang="en-US" sz="2000" b="1">
                <a:solidFill>
                  <a:srgbClr val="FF0000"/>
                </a:solidFill>
                <a:latin typeface="Comic Sans MS" panose="030F0702030302020204" pitchFamily="66" charset="0"/>
              </a:rPr>
              <a:t>What would this stage be like in a revolution?</a:t>
            </a:r>
          </a:p>
        </p:txBody>
      </p:sp>
      <p:sp>
        <p:nvSpPr>
          <p:cNvPr id="8216" name="Text Box 24"/>
          <p:cNvSpPr txBox="1">
            <a:spLocks noChangeArrowheads="1"/>
          </p:cNvSpPr>
          <p:nvPr/>
        </p:nvSpPr>
        <p:spPr bwMode="auto">
          <a:xfrm>
            <a:off x="1524001" y="5257801"/>
            <a:ext cx="9002713" cy="16160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a:solidFill>
                  <a:schemeClr val="accent2"/>
                </a:solidFill>
                <a:latin typeface="Comic Sans MS" panose="030F0702030302020204" pitchFamily="66" charset="0"/>
              </a:rPr>
              <a:t>In a revolution, this stage would involve recovering from the extreme</a:t>
            </a:r>
          </a:p>
          <a:p>
            <a:pPr eaLnBrk="1" hangingPunct="1">
              <a:spcBef>
                <a:spcPct val="0"/>
              </a:spcBef>
              <a:buFontTx/>
              <a:buNone/>
            </a:pPr>
            <a:r>
              <a:rPr lang="en-US" altLang="en-US" sz="2000" b="1">
                <a:solidFill>
                  <a:schemeClr val="accent2"/>
                </a:solidFill>
                <a:latin typeface="Comic Sans MS" panose="030F0702030302020204" pitchFamily="66" charset="0"/>
              </a:rPr>
              <a:t>disruptions of the crisis stage.  In general, the political, social, </a:t>
            </a:r>
          </a:p>
          <a:p>
            <a:pPr eaLnBrk="1" hangingPunct="1">
              <a:spcBef>
                <a:spcPct val="0"/>
              </a:spcBef>
              <a:buFontTx/>
              <a:buNone/>
            </a:pPr>
            <a:r>
              <a:rPr lang="en-US" altLang="en-US" sz="2000" b="1">
                <a:solidFill>
                  <a:schemeClr val="accent2"/>
                </a:solidFill>
                <a:latin typeface="Comic Sans MS" panose="030F0702030302020204" pitchFamily="66" charset="0"/>
              </a:rPr>
              <a:t>intellectual, or economic causes of the revolution must be addressed in</a:t>
            </a:r>
          </a:p>
          <a:p>
            <a:pPr eaLnBrk="1" hangingPunct="1">
              <a:spcBef>
                <a:spcPct val="0"/>
              </a:spcBef>
              <a:buFontTx/>
              <a:buNone/>
            </a:pPr>
            <a:r>
              <a:rPr lang="en-US" altLang="en-US" sz="2000" b="1">
                <a:solidFill>
                  <a:schemeClr val="accent2"/>
                </a:solidFill>
                <a:latin typeface="Comic Sans MS" panose="030F0702030302020204" pitchFamily="66" charset="0"/>
              </a:rPr>
              <a:t>some way, though not necessarily to the satisfaction of all</a:t>
            </a:r>
          </a:p>
          <a:p>
            <a:pPr eaLnBrk="1" hangingPunct="1">
              <a:spcBef>
                <a:spcPct val="0"/>
              </a:spcBef>
              <a:buFontTx/>
              <a:buNone/>
            </a:pPr>
            <a:r>
              <a:rPr lang="en-US" altLang="en-US" sz="2000" b="1">
                <a:solidFill>
                  <a:schemeClr val="accent2"/>
                </a:solidFill>
                <a:latin typeface="Comic Sans MS" panose="030F0702030302020204" pitchFamily="66" charset="0"/>
              </a:rPr>
              <a:t>revolutionaries. </a:t>
            </a:r>
          </a:p>
        </p:txBody>
      </p:sp>
      <p:sp>
        <p:nvSpPr>
          <p:cNvPr id="8212" name="Line 20"/>
          <p:cNvSpPr>
            <a:spLocks noChangeShapeType="1"/>
          </p:cNvSpPr>
          <p:nvPr/>
        </p:nvSpPr>
        <p:spPr bwMode="auto">
          <a:xfrm flipV="1">
            <a:off x="9269414" y="1371600"/>
            <a:ext cx="26987" cy="838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2743201" y="3962401"/>
            <a:ext cx="720089" cy="76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743200" y="3771899"/>
            <a:ext cx="948689" cy="4286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Incubation</a:t>
            </a:r>
            <a:endParaRPr lang="en-US" sz="1200" dirty="0"/>
          </a:p>
        </p:txBody>
      </p:sp>
      <p:sp>
        <p:nvSpPr>
          <p:cNvPr id="4" name="Rectangle 3"/>
          <p:cNvSpPr/>
          <p:nvPr/>
        </p:nvSpPr>
        <p:spPr>
          <a:xfrm>
            <a:off x="3810001" y="2681289"/>
            <a:ext cx="1295400" cy="4492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Symptomatic</a:t>
            </a:r>
            <a:endParaRPr lang="en-US" sz="1200" dirty="0"/>
          </a:p>
        </p:txBody>
      </p:sp>
      <p:sp>
        <p:nvSpPr>
          <p:cNvPr id="5" name="Rectangle 4"/>
          <p:cNvSpPr/>
          <p:nvPr/>
        </p:nvSpPr>
        <p:spPr>
          <a:xfrm>
            <a:off x="6457950" y="2286001"/>
            <a:ext cx="937260"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Crisis</a:t>
            </a:r>
            <a:endParaRPr lang="en-US" dirty="0"/>
          </a:p>
        </p:txBody>
      </p:sp>
      <p:sp>
        <p:nvSpPr>
          <p:cNvPr id="6" name="Rectangle 5"/>
          <p:cNvSpPr/>
          <p:nvPr/>
        </p:nvSpPr>
        <p:spPr>
          <a:xfrm>
            <a:off x="8077201" y="2590801"/>
            <a:ext cx="2327275" cy="431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Recovery</a:t>
            </a:r>
            <a:endParaRPr lang="en-US" dirty="0"/>
          </a:p>
        </p:txBody>
      </p:sp>
    </p:spTree>
    <p:extLst>
      <p:ext uri="{BB962C8B-B14F-4D97-AF65-F5344CB8AC3E}">
        <p14:creationId xmlns:p14="http://schemas.microsoft.com/office/powerpoint/2010/main" val="1196458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4" fill="hold" grpId="0" nodeType="clickEffect">
                                  <p:stCondLst>
                                    <p:cond delay="0"/>
                                  </p:stCondLst>
                                  <p:childTnLst>
                                    <p:set>
                                      <p:cBhvr>
                                        <p:cTn id="10" dur="1" fill="hold">
                                          <p:stCondLst>
                                            <p:cond delay="0"/>
                                          </p:stCondLst>
                                        </p:cTn>
                                        <p:tgtEl>
                                          <p:spTgt spid="8212"/>
                                        </p:tgtEl>
                                        <p:attrNameLst>
                                          <p:attrName>style.visibility</p:attrName>
                                        </p:attrNameLst>
                                      </p:cBhvr>
                                      <p:to>
                                        <p:strVal val="visible"/>
                                      </p:to>
                                    </p:set>
                                    <p:anim calcmode="lin" valueType="num">
                                      <p:cBhvr>
                                        <p:cTn id="11" dur="500" fill="hold"/>
                                        <p:tgtEl>
                                          <p:spTgt spid="8212"/>
                                        </p:tgtEl>
                                        <p:attrNameLst>
                                          <p:attrName>ppt_x</p:attrName>
                                        </p:attrNameLst>
                                      </p:cBhvr>
                                      <p:tavLst>
                                        <p:tav tm="0">
                                          <p:val>
                                            <p:strVal val="#ppt_x"/>
                                          </p:val>
                                        </p:tav>
                                        <p:tav tm="100000">
                                          <p:val>
                                            <p:strVal val="#ppt_x"/>
                                          </p:val>
                                        </p:tav>
                                      </p:tavLst>
                                    </p:anim>
                                    <p:anim calcmode="lin" valueType="num">
                                      <p:cBhvr>
                                        <p:cTn id="12" dur="500" fill="hold"/>
                                        <p:tgtEl>
                                          <p:spTgt spid="8212"/>
                                        </p:tgtEl>
                                        <p:attrNameLst>
                                          <p:attrName>ppt_y</p:attrName>
                                        </p:attrNameLst>
                                      </p:cBhvr>
                                      <p:tavLst>
                                        <p:tav tm="0">
                                          <p:val>
                                            <p:strVal val="#ppt_y+#ppt_h/2"/>
                                          </p:val>
                                        </p:tav>
                                        <p:tav tm="100000">
                                          <p:val>
                                            <p:strVal val="#ppt_y"/>
                                          </p:val>
                                        </p:tav>
                                      </p:tavLst>
                                    </p:anim>
                                    <p:anim calcmode="lin" valueType="num">
                                      <p:cBhvr>
                                        <p:cTn id="13" dur="500" fill="hold"/>
                                        <p:tgtEl>
                                          <p:spTgt spid="8212"/>
                                        </p:tgtEl>
                                        <p:attrNameLst>
                                          <p:attrName>ppt_w</p:attrName>
                                        </p:attrNameLst>
                                      </p:cBhvr>
                                      <p:tavLst>
                                        <p:tav tm="0">
                                          <p:val>
                                            <p:strVal val="#ppt_w"/>
                                          </p:val>
                                        </p:tav>
                                        <p:tav tm="100000">
                                          <p:val>
                                            <p:strVal val="#ppt_w"/>
                                          </p:val>
                                        </p:tav>
                                      </p:tavLst>
                                    </p:anim>
                                    <p:anim calcmode="lin" valueType="num">
                                      <p:cBhvr>
                                        <p:cTn id="14" dur="500" fill="hold"/>
                                        <p:tgtEl>
                                          <p:spTgt spid="821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2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8213"/>
                                        </p:tgtEl>
                                        <p:attrNameLst>
                                          <p:attrName>style.visibility</p:attrName>
                                        </p:attrNameLst>
                                      </p:cBhvr>
                                      <p:to>
                                        <p:strVal val="visible"/>
                                      </p:to>
                                    </p:set>
                                    <p:anim calcmode="lin" valueType="num">
                                      <p:cBhvr>
                                        <p:cTn id="23" dur="500" fill="hold"/>
                                        <p:tgtEl>
                                          <p:spTgt spid="8213"/>
                                        </p:tgtEl>
                                        <p:attrNameLst>
                                          <p:attrName>ppt_x</p:attrName>
                                        </p:attrNameLst>
                                      </p:cBhvr>
                                      <p:tavLst>
                                        <p:tav tm="0">
                                          <p:val>
                                            <p:strVal val="#ppt_x"/>
                                          </p:val>
                                        </p:tav>
                                        <p:tav tm="100000">
                                          <p:val>
                                            <p:strVal val="#ppt_x"/>
                                          </p:val>
                                        </p:tav>
                                      </p:tavLst>
                                    </p:anim>
                                    <p:anim calcmode="lin" valueType="num">
                                      <p:cBhvr>
                                        <p:cTn id="24" dur="500" fill="hold"/>
                                        <p:tgtEl>
                                          <p:spTgt spid="8213"/>
                                        </p:tgtEl>
                                        <p:attrNameLst>
                                          <p:attrName>ppt_y</p:attrName>
                                        </p:attrNameLst>
                                      </p:cBhvr>
                                      <p:tavLst>
                                        <p:tav tm="0">
                                          <p:val>
                                            <p:strVal val="#ppt_y-#ppt_h/2"/>
                                          </p:val>
                                        </p:tav>
                                        <p:tav tm="100000">
                                          <p:val>
                                            <p:strVal val="#ppt_y"/>
                                          </p:val>
                                        </p:tav>
                                      </p:tavLst>
                                    </p:anim>
                                    <p:anim calcmode="lin" valueType="num">
                                      <p:cBhvr>
                                        <p:cTn id="25" dur="500" fill="hold"/>
                                        <p:tgtEl>
                                          <p:spTgt spid="8213"/>
                                        </p:tgtEl>
                                        <p:attrNameLst>
                                          <p:attrName>ppt_w</p:attrName>
                                        </p:attrNameLst>
                                      </p:cBhvr>
                                      <p:tavLst>
                                        <p:tav tm="0">
                                          <p:val>
                                            <p:strVal val="#ppt_w"/>
                                          </p:val>
                                        </p:tav>
                                        <p:tav tm="100000">
                                          <p:val>
                                            <p:strVal val="#ppt_w"/>
                                          </p:val>
                                        </p:tav>
                                      </p:tavLst>
                                    </p:anim>
                                    <p:anim calcmode="lin" valueType="num">
                                      <p:cBhvr>
                                        <p:cTn id="26" dur="500" fill="hold"/>
                                        <p:tgtEl>
                                          <p:spTgt spid="8213"/>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1" grpId="0" animBg="1"/>
      <p:bldP spid="8213" grpId="0" animBg="1"/>
      <p:bldP spid="8215" grpId="0" animBg="1" autoUpdateAnimBg="0"/>
      <p:bldP spid="8216" grpId="0" animBg="1" autoUpdateAnimBg="0"/>
      <p:bldP spid="82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6096000" y="533400"/>
            <a:ext cx="5257800" cy="762000"/>
          </a:xfrm>
          <a:prstGeom prst="rect">
            <a:avLst/>
          </a:prstGeom>
          <a:noFill/>
          <a:ln w="9525">
            <a:noFill/>
            <a:miter lim="800000"/>
            <a:headEnd/>
            <a:tailEnd/>
          </a:ln>
          <a:effectLst>
            <a:outerShdw dist="12700" dir="2700000" algn="ctr" rotWithShape="0">
              <a:srgbClr val="808080"/>
            </a:outerShdw>
          </a:effectLst>
        </p:spPr>
        <p:txBody>
          <a:bodyPr anchor="ctr"/>
          <a:lstStyle/>
          <a:p>
            <a:pPr eaLnBrk="1" hangingPunct="1">
              <a:defRPr/>
            </a:pPr>
            <a:r>
              <a:rPr lang="en-US" sz="3000" b="1">
                <a:solidFill>
                  <a:srgbClr val="020E49"/>
                </a:solidFill>
                <a:latin typeface="Times New Roman" pitchFamily="96" charset="0"/>
                <a:ea typeface="ＭＳ Ｐゴシック" pitchFamily="96" charset="-128"/>
              </a:rPr>
              <a:t>Battle of Yorktown—1781</a:t>
            </a:r>
            <a:r>
              <a:rPr lang="en-US" sz="4400" b="1">
                <a:solidFill>
                  <a:srgbClr val="020E49"/>
                </a:solidFill>
                <a:latin typeface="Arial" charset="0"/>
                <a:ea typeface="ＭＳ Ｐゴシック" pitchFamily="96" charset="-128"/>
              </a:rPr>
              <a:t/>
            </a:r>
            <a:br>
              <a:rPr lang="en-US" sz="4400" b="1">
                <a:solidFill>
                  <a:srgbClr val="020E49"/>
                </a:solidFill>
                <a:latin typeface="Arial" charset="0"/>
                <a:ea typeface="ＭＳ Ｐゴシック" pitchFamily="96" charset="-128"/>
              </a:rPr>
            </a:br>
            <a:endParaRPr lang="en-US" sz="4400" b="1">
              <a:solidFill>
                <a:srgbClr val="020E49"/>
              </a:solidFill>
              <a:latin typeface="Arial" charset="0"/>
              <a:ea typeface="ＭＳ Ｐゴシック" pitchFamily="96" charset="-128"/>
            </a:endParaRPr>
          </a:p>
        </p:txBody>
      </p:sp>
      <p:sp>
        <p:nvSpPr>
          <p:cNvPr id="113667" name="Rectangle 3"/>
          <p:cNvSpPr>
            <a:spLocks noChangeArrowheads="1"/>
          </p:cNvSpPr>
          <p:nvPr/>
        </p:nvSpPr>
        <p:spPr bwMode="auto">
          <a:xfrm>
            <a:off x="1828800" y="1447801"/>
            <a:ext cx="487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200">
                <a:solidFill>
                  <a:schemeClr val="tx1"/>
                </a:solidFill>
                <a:latin typeface="Arial" panose="020B0604020202020204" pitchFamily="34" charset="0"/>
                <a:ea typeface="ＭＳ Ｐゴシック" panose="020B0600070205080204" pitchFamily="34" charset="-128"/>
              </a:defRPr>
            </a:lvl1pPr>
            <a:lvl2pPr marL="742950" indent="-285750">
              <a:defRPr sz="2200">
                <a:solidFill>
                  <a:schemeClr val="tx1"/>
                </a:solidFill>
                <a:latin typeface="Arial" panose="020B0604020202020204" pitchFamily="34" charset="0"/>
                <a:ea typeface="ＭＳ Ｐゴシック" panose="020B0600070205080204" pitchFamily="34" charset="-128"/>
              </a:defRPr>
            </a:lvl2pPr>
            <a:lvl3pPr marL="1143000" indent="-228600">
              <a:defRPr sz="2200">
                <a:solidFill>
                  <a:schemeClr val="tx1"/>
                </a:solidFill>
                <a:latin typeface="Arial" panose="020B0604020202020204" pitchFamily="34" charset="0"/>
                <a:ea typeface="ＭＳ Ｐゴシック" panose="020B0600070205080204" pitchFamily="34" charset="-128"/>
              </a:defRPr>
            </a:lvl3pPr>
            <a:lvl4pPr marL="1600200" indent="-228600">
              <a:defRPr sz="2200">
                <a:solidFill>
                  <a:schemeClr val="tx1"/>
                </a:solidFill>
                <a:latin typeface="Arial" panose="020B0604020202020204" pitchFamily="34" charset="0"/>
                <a:ea typeface="ＭＳ Ｐゴシック" panose="020B0600070205080204" pitchFamily="34" charset="-128"/>
              </a:defRPr>
            </a:lvl4pPr>
            <a:lvl5pPr marL="2057400" indent="-228600">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9pPr>
          </a:lstStyle>
          <a:p>
            <a:pPr eaLnBrk="1" hangingPunct="1">
              <a:spcBef>
                <a:spcPct val="45000"/>
              </a:spcBef>
            </a:pPr>
            <a:endParaRPr lang="en-US" altLang="en-US" sz="2400" b="1" dirty="0">
              <a:solidFill>
                <a:srgbClr val="E4EBFB"/>
              </a:solidFill>
              <a:latin typeface="Helvetica" panose="020B0604020202020204" pitchFamily="34" charset="0"/>
            </a:endParaRPr>
          </a:p>
          <a:p>
            <a:pPr eaLnBrk="1" hangingPunct="1">
              <a:spcBef>
                <a:spcPct val="45000"/>
              </a:spcBef>
              <a:buFontTx/>
              <a:buChar char="•"/>
            </a:pPr>
            <a:r>
              <a:rPr lang="en-US" altLang="en-US" sz="2400" b="1" dirty="0">
                <a:solidFill>
                  <a:srgbClr val="E4EBFB"/>
                </a:solidFill>
                <a:latin typeface="Helvetica" panose="020B0604020202020204" pitchFamily="34" charset="0"/>
              </a:rPr>
              <a:t>French blockade aided </a:t>
            </a:r>
            <a:br>
              <a:rPr lang="en-US" altLang="en-US" sz="2400" b="1" dirty="0">
                <a:solidFill>
                  <a:srgbClr val="E4EBFB"/>
                </a:solidFill>
                <a:latin typeface="Helvetica" panose="020B0604020202020204" pitchFamily="34" charset="0"/>
              </a:rPr>
            </a:br>
            <a:r>
              <a:rPr lang="en-US" altLang="en-US" sz="2400" b="1" dirty="0">
                <a:solidFill>
                  <a:srgbClr val="E4EBFB"/>
                </a:solidFill>
                <a:latin typeface="Helvetica" panose="020B0604020202020204" pitchFamily="34" charset="0"/>
              </a:rPr>
              <a:t>this final battle</a:t>
            </a:r>
          </a:p>
          <a:p>
            <a:pPr eaLnBrk="1" hangingPunct="1">
              <a:spcBef>
                <a:spcPct val="45000"/>
              </a:spcBef>
              <a:buFontTx/>
              <a:buChar char="•"/>
            </a:pPr>
            <a:r>
              <a:rPr lang="en-US" altLang="en-US" sz="2400" b="1" dirty="0">
                <a:solidFill>
                  <a:srgbClr val="E4EBFB"/>
                </a:solidFill>
                <a:latin typeface="Helvetica" panose="020B0604020202020204" pitchFamily="34" charset="0"/>
              </a:rPr>
              <a:t>Escape for the British was impossible</a:t>
            </a:r>
          </a:p>
          <a:p>
            <a:pPr eaLnBrk="1" hangingPunct="1">
              <a:spcBef>
                <a:spcPct val="45000"/>
              </a:spcBef>
              <a:buFontTx/>
              <a:buChar char="•"/>
            </a:pPr>
            <a:r>
              <a:rPr lang="en-US" altLang="en-US" sz="2400" b="1" dirty="0">
                <a:solidFill>
                  <a:srgbClr val="E4EBFB"/>
                </a:solidFill>
                <a:latin typeface="Helvetica" panose="020B0604020202020204" pitchFamily="34" charset="0"/>
              </a:rPr>
              <a:t>British General Cornwallis faced American forces approximately twice his size </a:t>
            </a:r>
          </a:p>
        </p:txBody>
      </p:sp>
      <p:grpSp>
        <p:nvGrpSpPr>
          <p:cNvPr id="2" name="Group 4"/>
          <p:cNvGrpSpPr>
            <a:grpSpLocks/>
          </p:cNvGrpSpPr>
          <p:nvPr/>
        </p:nvGrpSpPr>
        <p:grpSpPr bwMode="auto">
          <a:xfrm>
            <a:off x="6477000" y="1524000"/>
            <a:ext cx="3549650" cy="4603750"/>
            <a:chOff x="3120" y="960"/>
            <a:chExt cx="2236" cy="2900"/>
          </a:xfrm>
        </p:grpSpPr>
        <p:pic>
          <p:nvPicPr>
            <p:cNvPr id="113669" name="Picture 5" descr="American Revolution pg 58 jones"/>
            <p:cNvPicPr>
              <a:picLocks noChangeAspect="1" noChangeArrowheads="1"/>
            </p:cNvPicPr>
            <p:nvPr/>
          </p:nvPicPr>
          <p:blipFill>
            <a:blip r:embed="rId3"/>
            <a:srcRect/>
            <a:stretch>
              <a:fillRect/>
            </a:stretch>
          </p:blipFill>
          <p:spPr bwMode="auto">
            <a:xfrm>
              <a:off x="3120" y="960"/>
              <a:ext cx="2236" cy="2767"/>
            </a:xfrm>
            <a:prstGeom prst="rect">
              <a:avLst/>
            </a:prstGeom>
            <a:noFill/>
            <a:effectLst>
              <a:outerShdw dist="35921" dir="2700000" algn="ctr" rotWithShape="0">
                <a:srgbClr val="808080"/>
              </a:outerShdw>
            </a:effectLst>
          </p:spPr>
        </p:pic>
        <p:sp>
          <p:nvSpPr>
            <p:cNvPr id="67590" name="Text Box 6"/>
            <p:cNvSpPr txBox="1">
              <a:spLocks noChangeArrowheads="1"/>
            </p:cNvSpPr>
            <p:nvPr/>
          </p:nvSpPr>
          <p:spPr bwMode="auto">
            <a:xfrm>
              <a:off x="3696" y="3610"/>
              <a:ext cx="12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panose="020B0604020202020204" pitchFamily="34" charset="0"/>
                  <a:ea typeface="ＭＳ Ｐゴシック" panose="020B0600070205080204" pitchFamily="34" charset="-128"/>
                </a:defRPr>
              </a:lvl1pPr>
              <a:lvl2pPr marL="742950" indent="-285750">
                <a:defRPr sz="2200">
                  <a:solidFill>
                    <a:schemeClr val="tx1"/>
                  </a:solidFill>
                  <a:latin typeface="Arial" panose="020B0604020202020204" pitchFamily="34" charset="0"/>
                  <a:ea typeface="ＭＳ Ｐゴシック" panose="020B0600070205080204" pitchFamily="34" charset="-128"/>
                </a:defRPr>
              </a:lvl2pPr>
              <a:lvl3pPr marL="1143000" indent="-228600">
                <a:defRPr sz="2200">
                  <a:solidFill>
                    <a:schemeClr val="tx1"/>
                  </a:solidFill>
                  <a:latin typeface="Arial" panose="020B0604020202020204" pitchFamily="34" charset="0"/>
                  <a:ea typeface="ＭＳ Ｐゴシック" panose="020B0600070205080204" pitchFamily="34" charset="-128"/>
                </a:defRPr>
              </a:lvl3pPr>
              <a:lvl4pPr marL="1600200" indent="-228600">
                <a:defRPr sz="2200">
                  <a:solidFill>
                    <a:schemeClr val="tx1"/>
                  </a:solidFill>
                  <a:latin typeface="Arial" panose="020B0604020202020204" pitchFamily="34" charset="0"/>
                  <a:ea typeface="ＭＳ Ｐゴシック" panose="020B0600070205080204" pitchFamily="34" charset="-128"/>
                </a:defRPr>
              </a:lvl4pPr>
              <a:lvl5pPr marL="2057400" indent="-228600">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E4EBFB"/>
                  </a:solidFill>
                  <a:latin typeface="Times New Roman" panose="02020603050405020304" pitchFamily="18" charset="0"/>
                </a:rPr>
                <a:t>John Paul Jones</a:t>
              </a:r>
            </a:p>
          </p:txBody>
        </p:sp>
      </p:grpSp>
    </p:spTree>
    <p:extLst>
      <p:ext uri="{BB962C8B-B14F-4D97-AF65-F5344CB8AC3E}">
        <p14:creationId xmlns:p14="http://schemas.microsoft.com/office/powerpoint/2010/main" val="1258414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6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667">
                                            <p:txEl>
                                              <p:pRg st="3" end="3"/>
                                            </p:txEl>
                                          </p:spTgt>
                                        </p:tgtEl>
                                        <p:attrNameLst>
                                          <p:attrName>style.visibility</p:attrName>
                                        </p:attrNameLst>
                                      </p:cBhvr>
                                      <p:to>
                                        <p:strVal val="visible"/>
                                      </p:to>
                                    </p:set>
                                  </p:childTnLst>
                                </p:cTn>
                              </p:par>
                            </p:childTnLst>
                          </p:cTn>
                        </p:par>
                        <p:par>
                          <p:cTn id="15" fill="hold" nodeType="afterGroup">
                            <p:stCondLst>
                              <p:cond delay="0"/>
                            </p:stCondLst>
                            <p:childTnLst>
                              <p:par>
                                <p:cTn id="16" presetID="9"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6096000" y="228600"/>
            <a:ext cx="3352800" cy="762000"/>
          </a:xfrm>
          <a:prstGeom prst="rect">
            <a:avLst/>
          </a:prstGeom>
          <a:noFill/>
          <a:ln w="9525">
            <a:noFill/>
            <a:miter lim="800000"/>
            <a:headEnd/>
            <a:tailEnd/>
          </a:ln>
          <a:effectLst>
            <a:outerShdw dist="12700" dir="2700000" algn="ctr" rotWithShape="0">
              <a:srgbClr val="808080"/>
            </a:outerShdw>
          </a:effectLst>
        </p:spPr>
        <p:txBody>
          <a:bodyPr anchor="ctr"/>
          <a:lstStyle/>
          <a:p>
            <a:pPr eaLnBrk="1" hangingPunct="1">
              <a:defRPr/>
            </a:pPr>
            <a:r>
              <a:rPr lang="en-US" sz="3600" b="1">
                <a:solidFill>
                  <a:srgbClr val="020E49"/>
                </a:solidFill>
                <a:latin typeface="Times New Roman" pitchFamily="96" charset="0"/>
                <a:ea typeface="ＭＳ Ｐゴシック" pitchFamily="96" charset="-128"/>
              </a:rPr>
              <a:t>Yorktown</a:t>
            </a:r>
          </a:p>
        </p:txBody>
      </p:sp>
      <p:sp>
        <p:nvSpPr>
          <p:cNvPr id="115715" name="Rectangle 3"/>
          <p:cNvSpPr>
            <a:spLocks noChangeArrowheads="1"/>
          </p:cNvSpPr>
          <p:nvPr/>
        </p:nvSpPr>
        <p:spPr bwMode="auto">
          <a:xfrm>
            <a:off x="1905000" y="1447800"/>
            <a:ext cx="822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200">
                <a:solidFill>
                  <a:schemeClr val="tx1"/>
                </a:solidFill>
                <a:latin typeface="Arial" panose="020B0604020202020204" pitchFamily="34" charset="0"/>
                <a:ea typeface="ＭＳ Ｐゴシック" panose="020B0600070205080204" pitchFamily="34" charset="-128"/>
              </a:defRPr>
            </a:lvl1pPr>
            <a:lvl2pPr marL="742950" indent="-285750">
              <a:defRPr sz="2200">
                <a:solidFill>
                  <a:schemeClr val="tx1"/>
                </a:solidFill>
                <a:latin typeface="Arial" panose="020B0604020202020204" pitchFamily="34" charset="0"/>
                <a:ea typeface="ＭＳ Ｐゴシック" panose="020B0600070205080204" pitchFamily="34" charset="-128"/>
              </a:defRPr>
            </a:lvl2pPr>
            <a:lvl3pPr marL="1143000" indent="-228600">
              <a:defRPr sz="2200">
                <a:solidFill>
                  <a:schemeClr val="tx1"/>
                </a:solidFill>
                <a:latin typeface="Arial" panose="020B0604020202020204" pitchFamily="34" charset="0"/>
                <a:ea typeface="ＭＳ Ｐゴシック" panose="020B0600070205080204" pitchFamily="34" charset="-128"/>
              </a:defRPr>
            </a:lvl3pPr>
            <a:lvl4pPr marL="1600200" indent="-228600">
              <a:defRPr sz="2200">
                <a:solidFill>
                  <a:schemeClr val="tx1"/>
                </a:solidFill>
                <a:latin typeface="Arial" panose="020B0604020202020204" pitchFamily="34" charset="0"/>
                <a:ea typeface="ＭＳ Ｐゴシック" panose="020B0600070205080204" pitchFamily="34" charset="-128"/>
              </a:defRPr>
            </a:lvl4pPr>
            <a:lvl5pPr marL="2057400" indent="-228600">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9pPr>
          </a:lstStyle>
          <a:p>
            <a:pPr eaLnBrk="1" hangingPunct="1">
              <a:spcBef>
                <a:spcPct val="45000"/>
              </a:spcBef>
              <a:buFontTx/>
              <a:buChar char="•"/>
            </a:pPr>
            <a:r>
              <a:rPr lang="en-US" altLang="en-US" sz="2400" b="1">
                <a:solidFill>
                  <a:srgbClr val="E4EBFB"/>
                </a:solidFill>
                <a:latin typeface="Helvetica" panose="020B0604020202020204" pitchFamily="34" charset="0"/>
              </a:rPr>
              <a:t>Approximately 8,700 British troops surrendered</a:t>
            </a:r>
          </a:p>
          <a:p>
            <a:pPr eaLnBrk="1" hangingPunct="1">
              <a:spcBef>
                <a:spcPct val="45000"/>
              </a:spcBef>
              <a:buFontTx/>
              <a:buChar char="•"/>
            </a:pPr>
            <a:r>
              <a:rPr lang="en-US" altLang="en-US" sz="2400" b="1">
                <a:solidFill>
                  <a:srgbClr val="E4EBFB"/>
                </a:solidFill>
                <a:latin typeface="Helvetica" panose="020B0604020202020204" pitchFamily="34" charset="0"/>
              </a:rPr>
              <a:t>Pinned in by </a:t>
            </a:r>
            <a:br>
              <a:rPr lang="en-US" altLang="en-US" sz="2400" b="1">
                <a:solidFill>
                  <a:srgbClr val="E4EBFB"/>
                </a:solidFill>
                <a:latin typeface="Helvetica" panose="020B0604020202020204" pitchFamily="34" charset="0"/>
              </a:rPr>
            </a:br>
            <a:r>
              <a:rPr lang="en-US" altLang="en-US" sz="2400" b="1">
                <a:solidFill>
                  <a:srgbClr val="E4EBFB"/>
                </a:solidFill>
                <a:latin typeface="Helvetica" panose="020B0604020202020204" pitchFamily="34" charset="0"/>
              </a:rPr>
              <a:t>American and </a:t>
            </a:r>
            <a:br>
              <a:rPr lang="en-US" altLang="en-US" sz="2400" b="1">
                <a:solidFill>
                  <a:srgbClr val="E4EBFB"/>
                </a:solidFill>
                <a:latin typeface="Helvetica" panose="020B0604020202020204" pitchFamily="34" charset="0"/>
              </a:rPr>
            </a:br>
            <a:r>
              <a:rPr lang="en-US" altLang="en-US" sz="2400" b="1">
                <a:solidFill>
                  <a:srgbClr val="E4EBFB"/>
                </a:solidFill>
                <a:latin typeface="Helvetica" panose="020B0604020202020204" pitchFamily="34" charset="0"/>
              </a:rPr>
              <a:t>French Naval </a:t>
            </a:r>
            <a:br>
              <a:rPr lang="en-US" altLang="en-US" sz="2400" b="1">
                <a:solidFill>
                  <a:srgbClr val="E4EBFB"/>
                </a:solidFill>
                <a:latin typeface="Helvetica" panose="020B0604020202020204" pitchFamily="34" charset="0"/>
              </a:rPr>
            </a:br>
            <a:r>
              <a:rPr lang="en-US" altLang="en-US" sz="2400" b="1">
                <a:solidFill>
                  <a:srgbClr val="E4EBFB"/>
                </a:solidFill>
                <a:latin typeface="Helvetica" panose="020B0604020202020204" pitchFamily="34" charset="0"/>
              </a:rPr>
              <a:t>fleets</a:t>
            </a:r>
          </a:p>
          <a:p>
            <a:pPr eaLnBrk="1" hangingPunct="1">
              <a:spcBef>
                <a:spcPct val="45000"/>
              </a:spcBef>
              <a:buFontTx/>
              <a:buChar char="•"/>
            </a:pPr>
            <a:r>
              <a:rPr lang="en-US" altLang="en-US" sz="2400" b="1">
                <a:solidFill>
                  <a:srgbClr val="E4EBFB"/>
                </a:solidFill>
                <a:latin typeface="Helvetica" panose="020B0604020202020204" pitchFamily="34" charset="0"/>
              </a:rPr>
              <a:t>General Benjamin </a:t>
            </a:r>
            <a:br>
              <a:rPr lang="en-US" altLang="en-US" sz="2400" b="1">
                <a:solidFill>
                  <a:srgbClr val="E4EBFB"/>
                </a:solidFill>
                <a:latin typeface="Helvetica" panose="020B0604020202020204" pitchFamily="34" charset="0"/>
              </a:rPr>
            </a:br>
            <a:r>
              <a:rPr lang="en-US" altLang="en-US" sz="2400" b="1">
                <a:solidFill>
                  <a:srgbClr val="E4EBFB"/>
                </a:solidFill>
                <a:latin typeface="Helvetica" panose="020B0604020202020204" pitchFamily="34" charset="0"/>
              </a:rPr>
              <a:t>Lincoln accepted </a:t>
            </a:r>
            <a:br>
              <a:rPr lang="en-US" altLang="en-US" sz="2400" b="1">
                <a:solidFill>
                  <a:srgbClr val="E4EBFB"/>
                </a:solidFill>
                <a:latin typeface="Helvetica" panose="020B0604020202020204" pitchFamily="34" charset="0"/>
              </a:rPr>
            </a:br>
            <a:r>
              <a:rPr lang="en-US" altLang="en-US" sz="2400" b="1">
                <a:solidFill>
                  <a:srgbClr val="E4EBFB"/>
                </a:solidFill>
                <a:latin typeface="Helvetica" panose="020B0604020202020204" pitchFamily="34" charset="0"/>
              </a:rPr>
              <a:t>the surrender </a:t>
            </a:r>
            <a:br>
              <a:rPr lang="en-US" altLang="en-US" sz="2400" b="1">
                <a:solidFill>
                  <a:srgbClr val="E4EBFB"/>
                </a:solidFill>
                <a:latin typeface="Helvetica" panose="020B0604020202020204" pitchFamily="34" charset="0"/>
              </a:rPr>
            </a:br>
            <a:r>
              <a:rPr lang="en-US" altLang="en-US" sz="2400" b="1">
                <a:solidFill>
                  <a:srgbClr val="E4EBFB"/>
                </a:solidFill>
                <a:latin typeface="Helvetica" panose="020B0604020202020204" pitchFamily="34" charset="0"/>
              </a:rPr>
              <a:t>sword</a:t>
            </a:r>
          </a:p>
          <a:p>
            <a:pPr eaLnBrk="1" hangingPunct="1">
              <a:spcBef>
                <a:spcPct val="45000"/>
              </a:spcBef>
              <a:buFontTx/>
              <a:buChar char="•"/>
            </a:pPr>
            <a:r>
              <a:rPr lang="en-US" altLang="en-US" sz="2400" b="1">
                <a:solidFill>
                  <a:srgbClr val="E4EBFB"/>
                </a:solidFill>
                <a:latin typeface="Helvetica" panose="020B0604020202020204" pitchFamily="34" charset="0"/>
              </a:rPr>
              <a:t>British bands played “The World has Turned Upside Down”</a:t>
            </a:r>
          </a:p>
        </p:txBody>
      </p:sp>
      <p:pic>
        <p:nvPicPr>
          <p:cNvPr id="115716" name="Picture 4" descr="American Revolution pg 60"/>
          <p:cNvPicPr>
            <a:picLocks noChangeAspect="1" noChangeArrowheads="1"/>
          </p:cNvPicPr>
          <p:nvPr/>
        </p:nvPicPr>
        <p:blipFill>
          <a:blip r:embed="rId3"/>
          <a:srcRect/>
          <a:stretch>
            <a:fillRect/>
          </a:stretch>
        </p:blipFill>
        <p:spPr bwMode="auto">
          <a:xfrm>
            <a:off x="5029200" y="1981201"/>
            <a:ext cx="5380038" cy="3165475"/>
          </a:xfrm>
          <a:prstGeom prst="rect">
            <a:avLst/>
          </a:prstGeom>
          <a:noFill/>
          <a:effectLst>
            <a:outerShdw dist="35921" dir="2700000" algn="ctr" rotWithShape="0">
              <a:srgbClr val="808080"/>
            </a:outerShdw>
          </a:effectLst>
        </p:spPr>
      </p:pic>
    </p:spTree>
    <p:extLst>
      <p:ext uri="{BB962C8B-B14F-4D97-AF65-F5344CB8AC3E}">
        <p14:creationId xmlns:p14="http://schemas.microsoft.com/office/powerpoint/2010/main" val="2775040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115716"/>
                                        </p:tgtEl>
                                        <p:attrNameLst>
                                          <p:attrName>style.visibility</p:attrName>
                                        </p:attrNameLst>
                                      </p:cBhvr>
                                      <p:to>
                                        <p:strVal val="visible"/>
                                      </p:to>
                                    </p:set>
                                    <p:animEffect transition="in" filter="dissolve">
                                      <p:cBhvr>
                                        <p:cTn id="9" dur="500"/>
                                        <p:tgtEl>
                                          <p:spTgt spid="11571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15715">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15715">
                                            <p:txEl>
                                              <p:pRg st="2" end="2"/>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157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5486400" y="1600200"/>
            <a:ext cx="5029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200">
                <a:solidFill>
                  <a:schemeClr val="tx1"/>
                </a:solidFill>
                <a:latin typeface="Arial" panose="020B0604020202020204" pitchFamily="34" charset="0"/>
                <a:ea typeface="ＭＳ Ｐゴシック" panose="020B0600070205080204" pitchFamily="34" charset="-128"/>
              </a:defRPr>
            </a:lvl1pPr>
            <a:lvl2pPr marL="742950" indent="-285750">
              <a:defRPr sz="2200">
                <a:solidFill>
                  <a:schemeClr val="tx1"/>
                </a:solidFill>
                <a:latin typeface="Arial" panose="020B0604020202020204" pitchFamily="34" charset="0"/>
                <a:ea typeface="ＭＳ Ｐゴシック" panose="020B0600070205080204" pitchFamily="34" charset="-128"/>
              </a:defRPr>
            </a:lvl2pPr>
            <a:lvl3pPr marL="1143000" indent="-228600">
              <a:defRPr sz="2200">
                <a:solidFill>
                  <a:schemeClr val="tx1"/>
                </a:solidFill>
                <a:latin typeface="Arial" panose="020B0604020202020204" pitchFamily="34" charset="0"/>
                <a:ea typeface="ＭＳ Ｐゴシック" panose="020B0600070205080204" pitchFamily="34" charset="-128"/>
              </a:defRPr>
            </a:lvl3pPr>
            <a:lvl4pPr marL="1600200" indent="-228600">
              <a:defRPr sz="2200">
                <a:solidFill>
                  <a:schemeClr val="tx1"/>
                </a:solidFill>
                <a:latin typeface="Arial" panose="020B0604020202020204" pitchFamily="34" charset="0"/>
                <a:ea typeface="ＭＳ Ｐゴシック" panose="020B0600070205080204" pitchFamily="34" charset="-128"/>
              </a:defRPr>
            </a:lvl4pPr>
            <a:lvl5pPr marL="2057400" indent="-228600">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Tx/>
              <a:buChar char="•"/>
            </a:pPr>
            <a:r>
              <a:rPr lang="en-US" altLang="en-US" sz="2400" b="1">
                <a:solidFill>
                  <a:srgbClr val="E4EBFB"/>
                </a:solidFill>
                <a:latin typeface="Helvetica" panose="020B0604020202020204" pitchFamily="34" charset="0"/>
              </a:rPr>
              <a:t>1783: The Treaty of Paris officially ends the Revolutionary War</a:t>
            </a:r>
            <a:endParaRPr lang="en-US" altLang="en-US" sz="4400"/>
          </a:p>
        </p:txBody>
      </p:sp>
      <p:sp>
        <p:nvSpPr>
          <p:cNvPr id="117763" name="Text Box 3"/>
          <p:cNvSpPr txBox="1">
            <a:spLocks noChangeArrowheads="1"/>
          </p:cNvSpPr>
          <p:nvPr/>
        </p:nvSpPr>
        <p:spPr bwMode="auto">
          <a:xfrm>
            <a:off x="1524000" y="152400"/>
            <a:ext cx="7162800" cy="762000"/>
          </a:xfrm>
          <a:prstGeom prst="rect">
            <a:avLst/>
          </a:prstGeom>
          <a:noFill/>
          <a:ln w="9525">
            <a:noFill/>
            <a:miter lim="800000"/>
            <a:headEnd/>
            <a:tailEnd/>
          </a:ln>
          <a:effectLst>
            <a:outerShdw dist="12700" dir="2700000" algn="ctr" rotWithShape="0">
              <a:schemeClr val="tx1"/>
            </a:outerShdw>
          </a:effectLst>
        </p:spPr>
        <p:txBody>
          <a:bodyPr>
            <a:spAutoFit/>
          </a:bodyPr>
          <a:lstStyle/>
          <a:p>
            <a:pPr>
              <a:spcBef>
                <a:spcPct val="50000"/>
              </a:spcBef>
              <a:defRPr/>
            </a:pPr>
            <a:r>
              <a:rPr lang="en-US" sz="4400" b="1">
                <a:solidFill>
                  <a:srgbClr val="020E49"/>
                </a:solidFill>
                <a:latin typeface="Times New Roman" pitchFamily="96" charset="0"/>
                <a:ea typeface="ＭＳ Ｐゴシック" pitchFamily="96" charset="-128"/>
              </a:rPr>
              <a:t>The Treaty of Paris</a:t>
            </a:r>
          </a:p>
        </p:txBody>
      </p:sp>
      <p:pic>
        <p:nvPicPr>
          <p:cNvPr id="117764" name="Picture 4" descr="American Revolution pg 61 treaty"/>
          <p:cNvPicPr>
            <a:picLocks noChangeAspect="1" noChangeArrowheads="1"/>
          </p:cNvPicPr>
          <p:nvPr/>
        </p:nvPicPr>
        <p:blipFill>
          <a:blip r:embed="rId3"/>
          <a:srcRect/>
          <a:stretch>
            <a:fillRect/>
          </a:stretch>
        </p:blipFill>
        <p:spPr bwMode="auto">
          <a:xfrm>
            <a:off x="1752600" y="990600"/>
            <a:ext cx="3721100" cy="5272088"/>
          </a:xfrm>
          <a:prstGeom prst="rect">
            <a:avLst/>
          </a:prstGeom>
          <a:noFill/>
          <a:effectLst>
            <a:outerShdw dist="35921" dir="2700000" algn="ctr" rotWithShape="0">
              <a:srgbClr val="808080"/>
            </a:outerShdw>
          </a:effectLst>
        </p:spPr>
      </p:pic>
      <p:pic>
        <p:nvPicPr>
          <p:cNvPr id="117765" name="Picture 5" descr="American Revolution pg 61"/>
          <p:cNvPicPr>
            <a:picLocks noChangeAspect="1" noChangeArrowheads="1"/>
          </p:cNvPicPr>
          <p:nvPr/>
        </p:nvPicPr>
        <p:blipFill>
          <a:blip r:embed="rId4"/>
          <a:srcRect/>
          <a:stretch>
            <a:fillRect/>
          </a:stretch>
        </p:blipFill>
        <p:spPr bwMode="auto">
          <a:xfrm>
            <a:off x="5638800" y="3200401"/>
            <a:ext cx="4483100" cy="2905125"/>
          </a:xfrm>
          <a:prstGeom prst="rect">
            <a:avLst/>
          </a:prstGeom>
          <a:noFill/>
          <a:effectLst>
            <a:outerShdw dist="35921" dir="2700000" algn="ctr" rotWithShape="0">
              <a:srgbClr val="808080"/>
            </a:outerShdw>
          </a:effectLst>
        </p:spPr>
      </p:pic>
    </p:spTree>
    <p:extLst>
      <p:ext uri="{BB962C8B-B14F-4D97-AF65-F5344CB8AC3E}">
        <p14:creationId xmlns:p14="http://schemas.microsoft.com/office/powerpoint/2010/main" val="3698152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762">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117764"/>
                                        </p:tgtEl>
                                        <p:attrNameLst>
                                          <p:attrName>style.visibility</p:attrName>
                                        </p:attrNameLst>
                                      </p:cBhvr>
                                      <p:to>
                                        <p:strVal val="visible"/>
                                      </p:to>
                                    </p:set>
                                    <p:animEffect transition="in" filter="dissolve">
                                      <p:cBhvr>
                                        <p:cTn id="9" dur="1000"/>
                                        <p:tgtEl>
                                          <p:spTgt spid="117764"/>
                                        </p:tgtEl>
                                      </p:cBhvr>
                                    </p:animEffect>
                                  </p:childTnLst>
                                </p:cTn>
                              </p:par>
                              <p:par>
                                <p:cTn id="10" presetID="9" presetClass="entr" presetSubtype="0" fill="hold" nodeType="withEffect">
                                  <p:stCondLst>
                                    <p:cond delay="0"/>
                                  </p:stCondLst>
                                  <p:childTnLst>
                                    <p:set>
                                      <p:cBhvr>
                                        <p:cTn id="11" dur="1" fill="hold">
                                          <p:stCondLst>
                                            <p:cond delay="0"/>
                                          </p:stCondLst>
                                        </p:cTn>
                                        <p:tgtEl>
                                          <p:spTgt spid="117765"/>
                                        </p:tgtEl>
                                        <p:attrNameLst>
                                          <p:attrName>style.visibility</p:attrName>
                                        </p:attrNameLst>
                                      </p:cBhvr>
                                      <p:to>
                                        <p:strVal val="visible"/>
                                      </p:to>
                                    </p:set>
                                    <p:animEffect transition="in" filter="dissolve">
                                      <p:cBhvr>
                                        <p:cTn id="12" dur="1000"/>
                                        <p:tgtEl>
                                          <p:spTgt spid="117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6096000" y="228600"/>
            <a:ext cx="5257800" cy="762000"/>
          </a:xfrm>
          <a:prstGeom prst="rect">
            <a:avLst/>
          </a:prstGeom>
          <a:noFill/>
          <a:ln w="9525">
            <a:noFill/>
            <a:miter lim="800000"/>
            <a:headEnd/>
            <a:tailEnd/>
          </a:ln>
          <a:effectLst>
            <a:outerShdw dist="12700" dir="2700000" algn="ctr" rotWithShape="0">
              <a:srgbClr val="808080"/>
            </a:outerShdw>
          </a:effectLst>
        </p:spPr>
        <p:txBody>
          <a:bodyPr anchor="ctr"/>
          <a:lstStyle/>
          <a:p>
            <a:pPr eaLnBrk="1" hangingPunct="1">
              <a:defRPr/>
            </a:pPr>
            <a:r>
              <a:rPr lang="en-US" sz="3000" b="1">
                <a:solidFill>
                  <a:srgbClr val="020E49"/>
                </a:solidFill>
                <a:latin typeface="Times New Roman" pitchFamily="96" charset="0"/>
                <a:ea typeface="ＭＳ Ｐゴシック" pitchFamily="96" charset="-128"/>
              </a:rPr>
              <a:t>The Treaty of Paris—1783</a:t>
            </a:r>
          </a:p>
        </p:txBody>
      </p:sp>
      <p:sp>
        <p:nvSpPr>
          <p:cNvPr id="119811" name="Rectangle 3"/>
          <p:cNvSpPr>
            <a:spLocks noChangeArrowheads="1"/>
          </p:cNvSpPr>
          <p:nvPr/>
        </p:nvSpPr>
        <p:spPr bwMode="auto">
          <a:xfrm>
            <a:off x="5943600" y="1600201"/>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200">
                <a:solidFill>
                  <a:schemeClr val="tx1"/>
                </a:solidFill>
                <a:latin typeface="Arial" panose="020B0604020202020204" pitchFamily="34" charset="0"/>
                <a:ea typeface="ＭＳ Ｐゴシック" panose="020B0600070205080204" pitchFamily="34" charset="-128"/>
              </a:defRPr>
            </a:lvl1pPr>
            <a:lvl2pPr marL="742950" indent="-285750">
              <a:defRPr sz="2200">
                <a:solidFill>
                  <a:schemeClr val="tx1"/>
                </a:solidFill>
                <a:latin typeface="Arial" panose="020B0604020202020204" pitchFamily="34" charset="0"/>
                <a:ea typeface="ＭＳ Ｐゴシック" panose="020B0600070205080204" pitchFamily="34" charset="-128"/>
              </a:defRPr>
            </a:lvl2pPr>
            <a:lvl3pPr marL="1143000" indent="-228600">
              <a:defRPr sz="2200">
                <a:solidFill>
                  <a:schemeClr val="tx1"/>
                </a:solidFill>
                <a:latin typeface="Arial" panose="020B0604020202020204" pitchFamily="34" charset="0"/>
                <a:ea typeface="ＭＳ Ｐゴシック" panose="020B0600070205080204" pitchFamily="34" charset="-128"/>
              </a:defRPr>
            </a:lvl3pPr>
            <a:lvl4pPr marL="1600200" indent="-228600">
              <a:defRPr sz="2200">
                <a:solidFill>
                  <a:schemeClr val="tx1"/>
                </a:solidFill>
                <a:latin typeface="Arial" panose="020B0604020202020204" pitchFamily="34" charset="0"/>
                <a:ea typeface="ＭＳ Ｐゴシック" panose="020B0600070205080204" pitchFamily="34" charset="-128"/>
              </a:defRPr>
            </a:lvl4pPr>
            <a:lvl5pPr marL="2057400" indent="-228600">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9pPr>
          </a:lstStyle>
          <a:p>
            <a:pPr eaLnBrk="1" hangingPunct="1">
              <a:spcBef>
                <a:spcPct val="45000"/>
              </a:spcBef>
              <a:buFontTx/>
              <a:buChar char="•"/>
            </a:pPr>
            <a:r>
              <a:rPr lang="en-US" altLang="en-US" sz="2400" b="1">
                <a:solidFill>
                  <a:srgbClr val="E4EBFB"/>
                </a:solidFill>
                <a:latin typeface="Helvetica" panose="020B0604020202020204" pitchFamily="34" charset="0"/>
              </a:rPr>
              <a:t>Officially ended the American Revolution</a:t>
            </a:r>
          </a:p>
          <a:p>
            <a:pPr eaLnBrk="1" hangingPunct="1">
              <a:spcBef>
                <a:spcPct val="45000"/>
              </a:spcBef>
              <a:buFontTx/>
              <a:buChar char="•"/>
            </a:pPr>
            <a:r>
              <a:rPr lang="en-US" altLang="en-US" sz="2400" b="1">
                <a:solidFill>
                  <a:srgbClr val="E4EBFB"/>
                </a:solidFill>
                <a:latin typeface="Helvetica" panose="020B0604020202020204" pitchFamily="34" charset="0"/>
              </a:rPr>
              <a:t>Set many geographic borders, including U.S. and Canada</a:t>
            </a:r>
          </a:p>
          <a:p>
            <a:pPr eaLnBrk="1" hangingPunct="1">
              <a:spcBef>
                <a:spcPct val="45000"/>
              </a:spcBef>
              <a:buFontTx/>
              <a:buChar char="•"/>
            </a:pPr>
            <a:r>
              <a:rPr lang="en-US" altLang="en-US" sz="2400" b="1">
                <a:solidFill>
                  <a:srgbClr val="E4EBFB"/>
                </a:solidFill>
                <a:latin typeface="Helvetica" panose="020B0604020202020204" pitchFamily="34" charset="0"/>
              </a:rPr>
              <a:t>Florida was returned to Spain</a:t>
            </a:r>
          </a:p>
        </p:txBody>
      </p:sp>
      <p:pic>
        <p:nvPicPr>
          <p:cNvPr id="119812" name="Picture 4" descr="American Revolution pg 62"/>
          <p:cNvPicPr>
            <a:picLocks noChangeAspect="1" noChangeArrowheads="1"/>
          </p:cNvPicPr>
          <p:nvPr/>
        </p:nvPicPr>
        <p:blipFill>
          <a:blip r:embed="rId3"/>
          <a:srcRect/>
          <a:stretch>
            <a:fillRect/>
          </a:stretch>
        </p:blipFill>
        <p:spPr bwMode="auto">
          <a:xfrm>
            <a:off x="2057400" y="1371600"/>
            <a:ext cx="3670300" cy="4800600"/>
          </a:xfrm>
          <a:prstGeom prst="rect">
            <a:avLst/>
          </a:prstGeom>
          <a:noFill/>
          <a:effectLst>
            <a:outerShdw dist="35921" dir="2700000" algn="ctr" rotWithShape="0">
              <a:srgbClr val="808080"/>
            </a:outerShdw>
          </a:effectLst>
        </p:spPr>
      </p:pic>
    </p:spTree>
    <p:extLst>
      <p:ext uri="{BB962C8B-B14F-4D97-AF65-F5344CB8AC3E}">
        <p14:creationId xmlns:p14="http://schemas.microsoft.com/office/powerpoint/2010/main" val="2320758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811">
                                            <p:txEl>
                                              <p:pRg st="1" end="1"/>
                                            </p:txEl>
                                          </p:spTgt>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119812"/>
                                        </p:tgtEl>
                                        <p:attrNameLst>
                                          <p:attrName>style.visibility</p:attrName>
                                        </p:attrNameLst>
                                      </p:cBhvr>
                                      <p:to>
                                        <p:strVal val="visible"/>
                                      </p:to>
                                    </p:set>
                                    <p:animEffect transition="in" filter="dissolve">
                                      <p:cBhvr>
                                        <p:cTn id="13" dur="500"/>
                                        <p:tgtEl>
                                          <p:spTgt spid="1198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98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1981200" y="1600201"/>
            <a:ext cx="3581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200">
                <a:solidFill>
                  <a:schemeClr val="tx1"/>
                </a:solidFill>
                <a:latin typeface="Arial" panose="020B0604020202020204" pitchFamily="34" charset="0"/>
                <a:ea typeface="ＭＳ Ｐゴシック" panose="020B0600070205080204" pitchFamily="34" charset="-128"/>
              </a:defRPr>
            </a:lvl1pPr>
            <a:lvl2pPr marL="742950" indent="-285750">
              <a:defRPr sz="2200">
                <a:solidFill>
                  <a:schemeClr val="tx1"/>
                </a:solidFill>
                <a:latin typeface="Arial" panose="020B0604020202020204" pitchFamily="34" charset="0"/>
                <a:ea typeface="ＭＳ Ｐゴシック" panose="020B0600070205080204" pitchFamily="34" charset="-128"/>
              </a:defRPr>
            </a:lvl2pPr>
            <a:lvl3pPr marL="1143000" indent="-228600">
              <a:defRPr sz="2200">
                <a:solidFill>
                  <a:schemeClr val="tx1"/>
                </a:solidFill>
                <a:latin typeface="Arial" panose="020B0604020202020204" pitchFamily="34" charset="0"/>
                <a:ea typeface="ＭＳ Ｐゴシック" panose="020B0600070205080204" pitchFamily="34" charset="-128"/>
              </a:defRPr>
            </a:lvl3pPr>
            <a:lvl4pPr marL="1600200" indent="-228600">
              <a:defRPr sz="2200">
                <a:solidFill>
                  <a:schemeClr val="tx1"/>
                </a:solidFill>
                <a:latin typeface="Arial" panose="020B0604020202020204" pitchFamily="34" charset="0"/>
                <a:ea typeface="ＭＳ Ｐゴシック" panose="020B0600070205080204" pitchFamily="34" charset="-128"/>
              </a:defRPr>
            </a:lvl4pPr>
            <a:lvl5pPr marL="2057400" indent="-228600">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9pPr>
          </a:lstStyle>
          <a:p>
            <a:pPr eaLnBrk="1" hangingPunct="1">
              <a:spcBef>
                <a:spcPct val="45000"/>
              </a:spcBef>
              <a:buFontTx/>
              <a:buChar char="•"/>
            </a:pPr>
            <a:r>
              <a:rPr lang="en-US" altLang="en-US" sz="2400" b="1">
                <a:solidFill>
                  <a:srgbClr val="E4EBFB"/>
                </a:solidFill>
                <a:latin typeface="Helvetica" panose="020B0604020202020204" pitchFamily="34" charset="0"/>
              </a:rPr>
              <a:t>Penalties inflicted on Loyalists</a:t>
            </a:r>
          </a:p>
          <a:p>
            <a:pPr eaLnBrk="1" hangingPunct="1">
              <a:spcBef>
                <a:spcPct val="45000"/>
              </a:spcBef>
              <a:buFontTx/>
              <a:buChar char="•"/>
            </a:pPr>
            <a:r>
              <a:rPr lang="en-US" altLang="en-US" sz="2400" b="1">
                <a:solidFill>
                  <a:srgbClr val="E4EBFB"/>
                </a:solidFill>
                <a:latin typeface="Helvetica" panose="020B0604020202020204" pitchFamily="34" charset="0"/>
              </a:rPr>
              <a:t>Some Loyalists were “tarred and feathered” and put on ships bound for Canada or Great Britain</a:t>
            </a:r>
          </a:p>
        </p:txBody>
      </p:sp>
      <p:sp>
        <p:nvSpPr>
          <p:cNvPr id="121859" name="Text Box 3"/>
          <p:cNvSpPr txBox="1">
            <a:spLocks noChangeArrowheads="1"/>
          </p:cNvSpPr>
          <p:nvPr/>
        </p:nvSpPr>
        <p:spPr bwMode="auto">
          <a:xfrm>
            <a:off x="1524000" y="152400"/>
            <a:ext cx="7162800" cy="762000"/>
          </a:xfrm>
          <a:prstGeom prst="rect">
            <a:avLst/>
          </a:prstGeom>
          <a:noFill/>
          <a:ln w="9525">
            <a:noFill/>
            <a:miter lim="800000"/>
            <a:headEnd/>
            <a:tailEnd/>
          </a:ln>
          <a:effectLst>
            <a:outerShdw dist="12700" dir="2700000" algn="ctr" rotWithShape="0">
              <a:schemeClr val="tx1"/>
            </a:outerShdw>
          </a:effectLst>
        </p:spPr>
        <p:txBody>
          <a:bodyPr>
            <a:spAutoFit/>
          </a:bodyPr>
          <a:lstStyle/>
          <a:p>
            <a:pPr>
              <a:spcBef>
                <a:spcPct val="50000"/>
              </a:spcBef>
              <a:defRPr/>
            </a:pPr>
            <a:r>
              <a:rPr lang="en-US" sz="4400" b="1">
                <a:solidFill>
                  <a:srgbClr val="020E49"/>
                </a:solidFill>
                <a:latin typeface="Times New Roman" pitchFamily="96" charset="0"/>
                <a:ea typeface="ＭＳ Ｐゴシック" pitchFamily="96" charset="-128"/>
              </a:rPr>
              <a:t>The Aftermath:</a:t>
            </a:r>
          </a:p>
        </p:txBody>
      </p:sp>
      <p:pic>
        <p:nvPicPr>
          <p:cNvPr id="121860" name="Picture 4" descr="American Revolution pg 63 loyalists return"/>
          <p:cNvPicPr>
            <a:picLocks noChangeAspect="1" noChangeArrowheads="1"/>
          </p:cNvPicPr>
          <p:nvPr/>
        </p:nvPicPr>
        <p:blipFill>
          <a:blip r:embed="rId3"/>
          <a:srcRect/>
          <a:stretch>
            <a:fillRect/>
          </a:stretch>
        </p:blipFill>
        <p:spPr bwMode="auto">
          <a:xfrm>
            <a:off x="5867401" y="1143000"/>
            <a:ext cx="4137025" cy="5397500"/>
          </a:xfrm>
          <a:prstGeom prst="rect">
            <a:avLst/>
          </a:prstGeom>
          <a:noFill/>
          <a:effectLst>
            <a:outerShdw dist="35921" dir="2700000" algn="ctr" rotWithShape="0">
              <a:srgbClr val="808080"/>
            </a:outerShdw>
          </a:effectLst>
        </p:spPr>
      </p:pic>
    </p:spTree>
    <p:extLst>
      <p:ext uri="{BB962C8B-B14F-4D97-AF65-F5344CB8AC3E}">
        <p14:creationId xmlns:p14="http://schemas.microsoft.com/office/powerpoint/2010/main" val="1487463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21860"/>
                                        </p:tgtEl>
                                        <p:attrNameLst>
                                          <p:attrName>style.visibility</p:attrName>
                                        </p:attrNameLst>
                                      </p:cBhvr>
                                      <p:to>
                                        <p:strVal val="visible"/>
                                      </p:to>
                                    </p:set>
                                    <p:animEffect transition="in" filter="dissolve">
                                      <p:cBhvr>
                                        <p:cTn id="7" dur="500"/>
                                        <p:tgtEl>
                                          <p:spTgt spid="1218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1858">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18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3124200" y="3962401"/>
            <a:ext cx="7086600"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200">
                <a:solidFill>
                  <a:schemeClr val="tx1"/>
                </a:solidFill>
                <a:latin typeface="Arial" panose="020B0604020202020204" pitchFamily="34" charset="0"/>
                <a:ea typeface="ＭＳ Ｐゴシック" panose="020B0600070205080204" pitchFamily="34" charset="-128"/>
              </a:defRPr>
            </a:lvl1pPr>
            <a:lvl2pPr marL="742950" indent="-285750">
              <a:defRPr sz="2200">
                <a:solidFill>
                  <a:schemeClr val="tx1"/>
                </a:solidFill>
                <a:latin typeface="Arial" panose="020B0604020202020204" pitchFamily="34" charset="0"/>
                <a:ea typeface="ＭＳ Ｐゴシック" panose="020B0600070205080204" pitchFamily="34" charset="-128"/>
              </a:defRPr>
            </a:lvl2pPr>
            <a:lvl3pPr marL="1143000" indent="-228600">
              <a:defRPr sz="2200">
                <a:solidFill>
                  <a:schemeClr val="tx1"/>
                </a:solidFill>
                <a:latin typeface="Arial" panose="020B0604020202020204" pitchFamily="34" charset="0"/>
                <a:ea typeface="ＭＳ Ｐゴシック" panose="020B0600070205080204" pitchFamily="34" charset="-128"/>
              </a:defRPr>
            </a:lvl3pPr>
            <a:lvl4pPr marL="1600200" indent="-228600">
              <a:defRPr sz="2200">
                <a:solidFill>
                  <a:schemeClr val="tx1"/>
                </a:solidFill>
                <a:latin typeface="Arial" panose="020B0604020202020204" pitchFamily="34" charset="0"/>
                <a:ea typeface="ＭＳ Ｐゴシック" panose="020B0600070205080204" pitchFamily="34" charset="-128"/>
              </a:defRPr>
            </a:lvl4pPr>
            <a:lvl5pPr marL="2057400" indent="-228600">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9pPr>
          </a:lstStyle>
          <a:p>
            <a:pPr eaLnBrk="1" hangingPunct="1">
              <a:spcBef>
                <a:spcPct val="45000"/>
              </a:spcBef>
              <a:buFontTx/>
              <a:buChar char="•"/>
            </a:pPr>
            <a:r>
              <a:rPr lang="en-US" altLang="en-US" sz="2400" b="1">
                <a:solidFill>
                  <a:srgbClr val="E4EBFB"/>
                </a:solidFill>
                <a:latin typeface="Helvetica" panose="020B0604020202020204" pitchFamily="34" charset="0"/>
              </a:rPr>
              <a:t>Written by John Dickson in 1777</a:t>
            </a:r>
          </a:p>
          <a:p>
            <a:pPr eaLnBrk="1" hangingPunct="1">
              <a:spcBef>
                <a:spcPct val="45000"/>
              </a:spcBef>
              <a:buFontTx/>
              <a:buChar char="•"/>
            </a:pPr>
            <a:r>
              <a:rPr lang="en-US" altLang="en-US" sz="2400" b="1">
                <a:solidFill>
                  <a:srgbClr val="E4EBFB"/>
                </a:solidFill>
                <a:latin typeface="Helvetica" panose="020B0604020202020204" pitchFamily="34" charset="0"/>
              </a:rPr>
              <a:t>Ratified in 1781</a:t>
            </a:r>
          </a:p>
          <a:p>
            <a:pPr eaLnBrk="1" hangingPunct="1">
              <a:spcBef>
                <a:spcPct val="45000"/>
              </a:spcBef>
              <a:buFontTx/>
              <a:buChar char="•"/>
            </a:pPr>
            <a:r>
              <a:rPr lang="en-US" altLang="en-US" sz="2400" b="1">
                <a:solidFill>
                  <a:srgbClr val="E4EBFB"/>
                </a:solidFill>
                <a:latin typeface="Helvetica" panose="020B0604020202020204" pitchFamily="34" charset="0"/>
              </a:rPr>
              <a:t>Governed Americans in 1781-1787 </a:t>
            </a:r>
          </a:p>
          <a:p>
            <a:pPr eaLnBrk="1" hangingPunct="1">
              <a:spcBef>
                <a:spcPct val="45000"/>
              </a:spcBef>
              <a:buFontTx/>
              <a:buChar char="•"/>
            </a:pPr>
            <a:r>
              <a:rPr lang="en-US" altLang="en-US" sz="2400" b="1">
                <a:solidFill>
                  <a:srgbClr val="E4EBFB"/>
                </a:solidFill>
                <a:latin typeface="Helvetica" panose="020B0604020202020204" pitchFamily="34" charset="0"/>
              </a:rPr>
              <a:t>Paved  way for new Constitution</a:t>
            </a:r>
          </a:p>
        </p:txBody>
      </p:sp>
      <p:sp>
        <p:nvSpPr>
          <p:cNvPr id="123907" name="Text Box 3"/>
          <p:cNvSpPr txBox="1">
            <a:spLocks noChangeArrowheads="1"/>
          </p:cNvSpPr>
          <p:nvPr/>
        </p:nvSpPr>
        <p:spPr bwMode="auto">
          <a:xfrm>
            <a:off x="1524000" y="152400"/>
            <a:ext cx="8077200" cy="762000"/>
          </a:xfrm>
          <a:prstGeom prst="rect">
            <a:avLst/>
          </a:prstGeom>
          <a:noFill/>
          <a:ln w="9525">
            <a:noFill/>
            <a:miter lim="800000"/>
            <a:headEnd/>
            <a:tailEnd/>
          </a:ln>
          <a:effectLst>
            <a:outerShdw dist="12700" dir="2700000" algn="ctr" rotWithShape="0">
              <a:schemeClr val="tx1"/>
            </a:outerShdw>
          </a:effectLst>
        </p:spPr>
        <p:txBody>
          <a:bodyPr>
            <a:spAutoFit/>
          </a:bodyPr>
          <a:lstStyle/>
          <a:p>
            <a:pPr>
              <a:spcBef>
                <a:spcPct val="50000"/>
              </a:spcBef>
              <a:defRPr/>
            </a:pPr>
            <a:r>
              <a:rPr lang="en-US" sz="4400" b="1">
                <a:solidFill>
                  <a:srgbClr val="020E49"/>
                </a:solidFill>
                <a:latin typeface="Times New Roman" pitchFamily="96" charset="0"/>
                <a:ea typeface="ＭＳ Ｐゴシック" pitchFamily="96" charset="-128"/>
              </a:rPr>
              <a:t>The Articles of Confederation</a:t>
            </a:r>
          </a:p>
        </p:txBody>
      </p:sp>
      <p:pic>
        <p:nvPicPr>
          <p:cNvPr id="123908" name="Picture 4" descr="American Revolution pg 64"/>
          <p:cNvPicPr>
            <a:picLocks noChangeAspect="1" noChangeArrowheads="1"/>
          </p:cNvPicPr>
          <p:nvPr/>
        </p:nvPicPr>
        <p:blipFill>
          <a:blip r:embed="rId3"/>
          <a:srcRect/>
          <a:stretch>
            <a:fillRect/>
          </a:stretch>
        </p:blipFill>
        <p:spPr bwMode="auto">
          <a:xfrm>
            <a:off x="3200400" y="987426"/>
            <a:ext cx="5715000" cy="2949575"/>
          </a:xfrm>
          <a:prstGeom prst="rect">
            <a:avLst/>
          </a:prstGeom>
          <a:noFill/>
          <a:effectLst>
            <a:outerShdw dist="35921" dir="2700000" algn="ctr" rotWithShape="0">
              <a:srgbClr val="808080"/>
            </a:outerShdw>
          </a:effectLst>
        </p:spPr>
      </p:pic>
    </p:spTree>
    <p:extLst>
      <p:ext uri="{BB962C8B-B14F-4D97-AF65-F5344CB8AC3E}">
        <p14:creationId xmlns:p14="http://schemas.microsoft.com/office/powerpoint/2010/main" val="2809159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23908"/>
                                        </p:tgtEl>
                                        <p:attrNameLst>
                                          <p:attrName>style.visibility</p:attrName>
                                        </p:attrNameLst>
                                      </p:cBhvr>
                                      <p:to>
                                        <p:strVal val="visible"/>
                                      </p:to>
                                    </p:set>
                                    <p:animEffect transition="in" filter="dissolve">
                                      <p:cBhvr>
                                        <p:cTn id="7" dur="1000"/>
                                        <p:tgtEl>
                                          <p:spTgt spid="1239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3906">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3906">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3906">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39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6096000" y="76200"/>
            <a:ext cx="7772400" cy="1143000"/>
          </a:xfrm>
          <a:prstGeom prst="rect">
            <a:avLst/>
          </a:prstGeom>
          <a:noFill/>
          <a:ln w="9525">
            <a:noFill/>
            <a:miter lim="800000"/>
            <a:headEnd/>
            <a:tailEnd/>
          </a:ln>
          <a:effectLst>
            <a:outerShdw dist="12700" dir="2700000" algn="ctr" rotWithShape="0">
              <a:srgbClr val="808080"/>
            </a:outerShdw>
          </a:effectLst>
        </p:spPr>
        <p:txBody>
          <a:bodyPr anchor="ctr"/>
          <a:lstStyle/>
          <a:p>
            <a:pPr eaLnBrk="1" hangingPunct="1">
              <a:defRPr/>
            </a:pPr>
            <a:r>
              <a:rPr lang="en-US" sz="2500" b="1">
                <a:solidFill>
                  <a:srgbClr val="020E49"/>
                </a:solidFill>
                <a:latin typeface="Times New Roman" pitchFamily="96" charset="0"/>
                <a:ea typeface="ＭＳ Ｐゴシック" pitchFamily="96" charset="-128"/>
              </a:rPr>
              <a:t>Articles of Confederation Video</a:t>
            </a:r>
          </a:p>
        </p:txBody>
      </p:sp>
      <p:sp>
        <p:nvSpPr>
          <p:cNvPr id="73731" name="Text Box 3"/>
          <p:cNvSpPr txBox="1">
            <a:spLocks noChangeArrowheads="1"/>
          </p:cNvSpPr>
          <p:nvPr/>
        </p:nvSpPr>
        <p:spPr bwMode="auto">
          <a:xfrm>
            <a:off x="1752600" y="411480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panose="020B0604020202020204" pitchFamily="34" charset="0"/>
                <a:ea typeface="ＭＳ Ｐゴシック" panose="020B0600070205080204" pitchFamily="34" charset="-128"/>
              </a:defRPr>
            </a:lvl1pPr>
            <a:lvl2pPr marL="742950" indent="-285750">
              <a:defRPr sz="2200">
                <a:solidFill>
                  <a:schemeClr val="tx1"/>
                </a:solidFill>
                <a:latin typeface="Arial" panose="020B0604020202020204" pitchFamily="34" charset="0"/>
                <a:ea typeface="ＭＳ Ｐゴシック" panose="020B0600070205080204" pitchFamily="34" charset="-128"/>
              </a:defRPr>
            </a:lvl2pPr>
            <a:lvl3pPr marL="1143000" indent="-228600">
              <a:defRPr sz="2200">
                <a:solidFill>
                  <a:schemeClr val="tx1"/>
                </a:solidFill>
                <a:latin typeface="Arial" panose="020B0604020202020204" pitchFamily="34" charset="0"/>
                <a:ea typeface="ＭＳ Ｐゴシック" panose="020B0600070205080204" pitchFamily="34" charset="-128"/>
              </a:defRPr>
            </a:lvl3pPr>
            <a:lvl4pPr marL="1600200" indent="-228600">
              <a:defRPr sz="2200">
                <a:solidFill>
                  <a:schemeClr val="tx1"/>
                </a:solidFill>
                <a:latin typeface="Arial" panose="020B0604020202020204" pitchFamily="34" charset="0"/>
                <a:ea typeface="ＭＳ Ｐゴシック" panose="020B0600070205080204" pitchFamily="34" charset="-128"/>
              </a:defRPr>
            </a:lvl4pPr>
            <a:lvl5pPr marL="2057400" indent="-228600">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9pPr>
          </a:lstStyle>
          <a:p>
            <a:r>
              <a:rPr lang="en-US" altLang="en-US" sz="800" b="1">
                <a:solidFill>
                  <a:srgbClr val="FFF1DC"/>
                </a:solidFill>
                <a:latin typeface="Helvetica" panose="020B0604020202020204" pitchFamily="34" charset="0"/>
              </a:rPr>
              <a:t>Single click screen</a:t>
            </a:r>
          </a:p>
          <a:p>
            <a:r>
              <a:rPr lang="en-US" altLang="en-US" sz="800" b="1">
                <a:solidFill>
                  <a:srgbClr val="FFF1DC"/>
                </a:solidFill>
                <a:latin typeface="Helvetica" panose="020B0604020202020204" pitchFamily="34" charset="0"/>
              </a:rPr>
              <a:t>to view video:</a:t>
            </a:r>
          </a:p>
        </p:txBody>
      </p:sp>
      <p:pic>
        <p:nvPicPr>
          <p:cNvPr id="125956" name="Slide 61.mpg">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2895600" y="1600201"/>
            <a:ext cx="6629400"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2474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595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25956"/>
                                        </p:tgtEl>
                                      </p:cBhvr>
                                    </p:cmd>
                                  </p:childTnLst>
                                </p:cTn>
                              </p:par>
                            </p:childTnLst>
                          </p:cTn>
                        </p:par>
                      </p:childTnLst>
                    </p:cTn>
                  </p:par>
                </p:childTnLst>
              </p:cTn>
              <p:nextCondLst>
                <p:cond evt="onClick" delay="0">
                  <p:tgtEl>
                    <p:spTgt spid="125956"/>
                  </p:tgtEl>
                </p:cond>
              </p:nextCondLst>
            </p:seq>
            <p:video>
              <p:cMediaNode>
                <p:cTn id="7" fill="hold" display="0">
                  <p:stCondLst>
                    <p:cond delay="indefinite"/>
                  </p:stCondLst>
                  <p:endCondLst>
                    <p:cond evt="onNext" delay="0">
                      <p:tgtEl>
                        <p:sldTgt/>
                      </p:tgtEl>
                    </p:cond>
                    <p:cond evt="onPrev" delay="0">
                      <p:tgtEl>
                        <p:sldTgt/>
                      </p:tgtEl>
                    </p:cond>
                  </p:endCondLst>
                </p:cTn>
                <p:tgtEl>
                  <p:spTgt spid="12595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6324600" y="1295401"/>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200">
                <a:solidFill>
                  <a:schemeClr val="tx1"/>
                </a:solidFill>
                <a:latin typeface="Arial" panose="020B0604020202020204" pitchFamily="34" charset="0"/>
                <a:ea typeface="ＭＳ Ｐゴシック" panose="020B0600070205080204" pitchFamily="34" charset="-128"/>
              </a:defRPr>
            </a:lvl1pPr>
            <a:lvl2pPr marL="742950" indent="-285750">
              <a:defRPr sz="2200">
                <a:solidFill>
                  <a:schemeClr val="tx1"/>
                </a:solidFill>
                <a:latin typeface="Arial" panose="020B0604020202020204" pitchFamily="34" charset="0"/>
                <a:ea typeface="ＭＳ Ｐゴシック" panose="020B0600070205080204" pitchFamily="34" charset="-128"/>
              </a:defRPr>
            </a:lvl2pPr>
            <a:lvl3pPr marL="1143000" indent="-228600">
              <a:defRPr sz="2200">
                <a:solidFill>
                  <a:schemeClr val="tx1"/>
                </a:solidFill>
                <a:latin typeface="Arial" panose="020B0604020202020204" pitchFamily="34" charset="0"/>
                <a:ea typeface="ＭＳ Ｐゴシック" panose="020B0600070205080204" pitchFamily="34" charset="-128"/>
              </a:defRPr>
            </a:lvl3pPr>
            <a:lvl4pPr marL="1600200" indent="-228600">
              <a:defRPr sz="2200">
                <a:solidFill>
                  <a:schemeClr val="tx1"/>
                </a:solidFill>
                <a:latin typeface="Arial" panose="020B0604020202020204" pitchFamily="34" charset="0"/>
                <a:ea typeface="ＭＳ Ｐゴシック" panose="020B0600070205080204" pitchFamily="34" charset="-128"/>
              </a:defRPr>
            </a:lvl4pPr>
            <a:lvl5pPr marL="2057400" indent="-228600">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9pPr>
          </a:lstStyle>
          <a:p>
            <a:pPr eaLnBrk="1" hangingPunct="1">
              <a:spcBef>
                <a:spcPct val="45000"/>
              </a:spcBef>
              <a:buFontTx/>
              <a:buChar char="•"/>
            </a:pPr>
            <a:r>
              <a:rPr lang="en-US" altLang="en-US" sz="2400" b="1">
                <a:solidFill>
                  <a:srgbClr val="E4EBFB"/>
                </a:solidFill>
                <a:latin typeface="Helvetica" panose="020B0604020202020204" pitchFamily="34" charset="0"/>
              </a:rPr>
              <a:t>Eight years</a:t>
            </a:r>
          </a:p>
          <a:p>
            <a:pPr eaLnBrk="1" hangingPunct="1">
              <a:spcBef>
                <a:spcPct val="45000"/>
              </a:spcBef>
              <a:buFontTx/>
              <a:buChar char="•"/>
            </a:pPr>
            <a:r>
              <a:rPr lang="en-US" altLang="en-US" sz="2400" b="1">
                <a:solidFill>
                  <a:srgbClr val="E4EBFB"/>
                </a:solidFill>
                <a:latin typeface="Helvetica" panose="020B0604020202020204" pitchFamily="34" charset="0"/>
              </a:rPr>
              <a:t>Timeless impact</a:t>
            </a:r>
          </a:p>
          <a:p>
            <a:pPr eaLnBrk="1" hangingPunct="1">
              <a:spcBef>
                <a:spcPct val="45000"/>
              </a:spcBef>
              <a:buFontTx/>
              <a:buChar char="•"/>
            </a:pPr>
            <a:r>
              <a:rPr lang="en-US" altLang="en-US" sz="2400" b="1">
                <a:solidFill>
                  <a:srgbClr val="E4EBFB"/>
                </a:solidFill>
                <a:latin typeface="Helvetica" panose="020B0604020202020204" pitchFamily="34" charset="0"/>
              </a:rPr>
              <a:t>Subject of countless plays and films</a:t>
            </a:r>
          </a:p>
          <a:p>
            <a:pPr eaLnBrk="1" hangingPunct="1">
              <a:spcBef>
                <a:spcPct val="45000"/>
              </a:spcBef>
              <a:buFontTx/>
              <a:buChar char="•"/>
            </a:pPr>
            <a:r>
              <a:rPr lang="en-US" altLang="en-US" sz="2400" b="1">
                <a:solidFill>
                  <a:srgbClr val="E4EBFB"/>
                </a:solidFill>
                <a:latin typeface="Helvetica" panose="020B0604020202020204" pitchFamily="34" charset="0"/>
              </a:rPr>
              <a:t>Maker of heroes</a:t>
            </a:r>
          </a:p>
          <a:p>
            <a:pPr eaLnBrk="1" hangingPunct="1">
              <a:spcBef>
                <a:spcPct val="45000"/>
              </a:spcBef>
              <a:buFontTx/>
              <a:buChar char="•"/>
            </a:pPr>
            <a:r>
              <a:rPr lang="en-US" altLang="en-US" sz="2400" b="1">
                <a:solidFill>
                  <a:srgbClr val="E4EBFB"/>
                </a:solidFill>
                <a:latin typeface="Helvetica" panose="020B0604020202020204" pitchFamily="34" charset="0"/>
              </a:rPr>
              <a:t>Birth of a nation</a:t>
            </a:r>
          </a:p>
        </p:txBody>
      </p:sp>
      <p:sp>
        <p:nvSpPr>
          <p:cNvPr id="128003" name="Text Box 3"/>
          <p:cNvSpPr txBox="1">
            <a:spLocks noChangeArrowheads="1"/>
          </p:cNvSpPr>
          <p:nvPr/>
        </p:nvSpPr>
        <p:spPr bwMode="auto">
          <a:xfrm>
            <a:off x="1524000" y="152400"/>
            <a:ext cx="7162800" cy="762000"/>
          </a:xfrm>
          <a:prstGeom prst="rect">
            <a:avLst/>
          </a:prstGeom>
          <a:noFill/>
          <a:ln w="9525">
            <a:noFill/>
            <a:miter lim="800000"/>
            <a:headEnd/>
            <a:tailEnd/>
          </a:ln>
          <a:effectLst>
            <a:outerShdw dist="12700" dir="2700000" algn="ctr" rotWithShape="0">
              <a:schemeClr val="tx1"/>
            </a:outerShdw>
          </a:effectLst>
        </p:spPr>
        <p:txBody>
          <a:bodyPr>
            <a:spAutoFit/>
          </a:bodyPr>
          <a:lstStyle/>
          <a:p>
            <a:pPr>
              <a:spcBef>
                <a:spcPct val="50000"/>
              </a:spcBef>
              <a:defRPr/>
            </a:pPr>
            <a:r>
              <a:rPr lang="en-US" sz="4400" b="1">
                <a:solidFill>
                  <a:srgbClr val="020E49"/>
                </a:solidFill>
                <a:latin typeface="Times New Roman" pitchFamily="96" charset="0"/>
                <a:ea typeface="ＭＳ Ｐゴシック" pitchFamily="96" charset="-128"/>
              </a:rPr>
              <a:t>Concluding Thoughts</a:t>
            </a:r>
          </a:p>
        </p:txBody>
      </p:sp>
      <p:pic>
        <p:nvPicPr>
          <p:cNvPr id="128004" name="Picture 4" descr="American Revolution pg 66 washington"/>
          <p:cNvPicPr>
            <a:picLocks noChangeAspect="1" noChangeArrowheads="1"/>
          </p:cNvPicPr>
          <p:nvPr/>
        </p:nvPicPr>
        <p:blipFill>
          <a:blip r:embed="rId3"/>
          <a:srcRect/>
          <a:stretch>
            <a:fillRect/>
          </a:stretch>
        </p:blipFill>
        <p:spPr bwMode="auto">
          <a:xfrm>
            <a:off x="1828801" y="949326"/>
            <a:ext cx="4195763" cy="5527675"/>
          </a:xfrm>
          <a:prstGeom prst="rect">
            <a:avLst/>
          </a:prstGeom>
          <a:noFill/>
          <a:effectLst>
            <a:outerShdw dist="35921" dir="2700000" algn="ctr" rotWithShape="0">
              <a:srgbClr val="808080"/>
            </a:outerShdw>
          </a:effectLst>
        </p:spPr>
      </p:pic>
      <p:pic>
        <p:nvPicPr>
          <p:cNvPr id="128005" name="Picture 5" descr="American Revolution pg 66 flag"/>
          <p:cNvPicPr>
            <a:picLocks noChangeAspect="1" noChangeArrowheads="1"/>
          </p:cNvPicPr>
          <p:nvPr/>
        </p:nvPicPr>
        <p:blipFill>
          <a:blip r:embed="rId4"/>
          <a:srcRect/>
          <a:stretch>
            <a:fillRect/>
          </a:stretch>
        </p:blipFill>
        <p:spPr bwMode="auto">
          <a:xfrm>
            <a:off x="5105401" y="4124326"/>
            <a:ext cx="4581525" cy="2733675"/>
          </a:xfrm>
          <a:prstGeom prst="rect">
            <a:avLst/>
          </a:prstGeom>
          <a:noFill/>
          <a:effectLst>
            <a:outerShdw dist="35921" dir="2700000" algn="ctr" rotWithShape="0">
              <a:srgbClr val="808080"/>
            </a:outerShdw>
          </a:effectLst>
        </p:spPr>
      </p:pic>
    </p:spTree>
    <p:extLst>
      <p:ext uri="{BB962C8B-B14F-4D97-AF65-F5344CB8AC3E}">
        <p14:creationId xmlns:p14="http://schemas.microsoft.com/office/powerpoint/2010/main" val="2231058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28004"/>
                                        </p:tgtEl>
                                        <p:attrNameLst>
                                          <p:attrName>style.visibility</p:attrName>
                                        </p:attrNameLst>
                                      </p:cBhvr>
                                      <p:to>
                                        <p:strVal val="visible"/>
                                      </p:to>
                                    </p:set>
                                    <p:animEffect transition="in" filter="dissolve">
                                      <p:cBhvr>
                                        <p:cTn id="7" dur="1000"/>
                                        <p:tgtEl>
                                          <p:spTgt spid="1280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800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8002">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8002">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8002">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8002">
                                            <p:txEl>
                                              <p:pRg st="4" end="4"/>
                                            </p:txEl>
                                          </p:spTgt>
                                        </p:tgtEl>
                                        <p:attrNameLst>
                                          <p:attrName>style.visibility</p:attrName>
                                        </p:attrNameLst>
                                      </p:cBhvr>
                                      <p:to>
                                        <p:strVal val="visible"/>
                                      </p:to>
                                    </p:set>
                                  </p:childTnLst>
                                </p:cTn>
                              </p:par>
                              <p:par>
                                <p:cTn id="28" presetID="9" presetClass="entr" presetSubtype="0" fill="hold" nodeType="withEffect">
                                  <p:stCondLst>
                                    <p:cond delay="0"/>
                                  </p:stCondLst>
                                  <p:childTnLst>
                                    <p:set>
                                      <p:cBhvr>
                                        <p:cTn id="29" dur="1" fill="hold">
                                          <p:stCondLst>
                                            <p:cond delay="0"/>
                                          </p:stCondLst>
                                        </p:cTn>
                                        <p:tgtEl>
                                          <p:spTgt spid="128005"/>
                                        </p:tgtEl>
                                        <p:attrNameLst>
                                          <p:attrName>style.visibility</p:attrName>
                                        </p:attrNameLst>
                                      </p:cBhvr>
                                      <p:to>
                                        <p:strVal val="visible"/>
                                      </p:to>
                                    </p:set>
                                    <p:animEffect transition="in" filter="dissolve">
                                      <p:cBhvr>
                                        <p:cTn id="30" dur="1000"/>
                                        <p:tgtEl>
                                          <p:spTgt spid="128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655</Words>
  <Application>Microsoft Office PowerPoint</Application>
  <PresentationFormat>Widescreen</PresentationFormat>
  <Paragraphs>67</Paragraphs>
  <Slides>9</Slides>
  <Notes>9</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ＭＳ Ｐゴシック</vt:lpstr>
      <vt:lpstr>Arial</vt:lpstr>
      <vt:lpstr>Calibri</vt:lpstr>
      <vt:lpstr>Calibri Light</vt:lpstr>
      <vt:lpstr>Comic Sans MS</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Spencer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Jackson, Wes</dc:creator>
  <cp:lastModifiedBy>Jackson, Wes</cp:lastModifiedBy>
  <cp:revision>1</cp:revision>
  <dcterms:created xsi:type="dcterms:W3CDTF">2015-12-10T14:20:45Z</dcterms:created>
  <dcterms:modified xsi:type="dcterms:W3CDTF">2015-12-10T14:21:11Z</dcterms:modified>
</cp:coreProperties>
</file>