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89" r:id="rId3"/>
    <p:sldId id="258" r:id="rId4"/>
    <p:sldId id="269" r:id="rId5"/>
    <p:sldId id="268" r:id="rId6"/>
    <p:sldId id="270" r:id="rId7"/>
    <p:sldId id="271" r:id="rId8"/>
    <p:sldId id="272" r:id="rId9"/>
    <p:sldId id="259" r:id="rId10"/>
    <p:sldId id="265" r:id="rId11"/>
    <p:sldId id="281" r:id="rId12"/>
    <p:sldId id="262" r:id="rId13"/>
    <p:sldId id="273" r:id="rId14"/>
    <p:sldId id="274" r:id="rId15"/>
    <p:sldId id="291" r:id="rId16"/>
    <p:sldId id="275" r:id="rId17"/>
    <p:sldId id="261" r:id="rId18"/>
    <p:sldId id="276" r:id="rId19"/>
    <p:sldId id="260" r:id="rId20"/>
    <p:sldId id="278" r:id="rId21"/>
    <p:sldId id="279" r:id="rId22"/>
    <p:sldId id="292" r:id="rId23"/>
    <p:sldId id="277" r:id="rId24"/>
    <p:sldId id="263" r:id="rId25"/>
    <p:sldId id="266" r:id="rId26"/>
    <p:sldId id="267" r:id="rId27"/>
    <p:sldId id="264" r:id="rId28"/>
    <p:sldId id="293" r:id="rId29"/>
  </p:sldIdLst>
  <p:sldSz cx="9144000" cy="6858000" type="screen4x3"/>
  <p:notesSz cx="6858000" cy="9144000"/>
  <p:embeddedFontLst>
    <p:embeddedFont>
      <p:font typeface="Aharoni" panose="02010803020104030203" pitchFamily="2" charset="-79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Wingdings 2" panose="05020102010507070707" pitchFamily="18" charset="2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73" autoAdjust="0"/>
    <p:restoredTop sz="94660"/>
  </p:normalViewPr>
  <p:slideViewPr>
    <p:cSldViewPr>
      <p:cViewPr varScale="1">
        <p:scale>
          <a:sx n="92" d="100"/>
          <a:sy n="92" d="100"/>
        </p:scale>
        <p:origin x="1254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9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FBBE7-9542-4D00-869B-EBB60056904C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5C13-97D1-4701-BD06-C9F7A8D200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FBBE7-9542-4D00-869B-EBB60056904C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5C13-97D1-4701-BD06-C9F7A8D200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FBBE7-9542-4D00-869B-EBB60056904C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5C13-97D1-4701-BD06-C9F7A8D200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10/29/2015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315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10/29/2015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325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10/29/2015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274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10/29/2015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788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10/29/2015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490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10/29/2015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13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10/29/2015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369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10/29/2015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947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FBBE7-9542-4D00-869B-EBB60056904C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5C13-97D1-4701-BD06-C9F7A8D200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10/29/2015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737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10/29/2015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311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10/29/2015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451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FBBE7-9542-4D00-869B-EBB60056904C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5C13-97D1-4701-BD06-C9F7A8D200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FBBE7-9542-4D00-869B-EBB60056904C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5C13-97D1-4701-BD06-C9F7A8D200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FBBE7-9542-4D00-869B-EBB60056904C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5C13-97D1-4701-BD06-C9F7A8D200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FBBE7-9542-4D00-869B-EBB60056904C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5C13-97D1-4701-BD06-C9F7A8D200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FBBE7-9542-4D00-869B-EBB60056904C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5C13-97D1-4701-BD06-C9F7A8D200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FBBE7-9542-4D00-869B-EBB60056904C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5C13-97D1-4701-BD06-C9F7A8D200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FBBE7-9542-4D00-869B-EBB60056904C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5C13-97D1-4701-BD06-C9F7A8D200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FBBE7-9542-4D00-869B-EBB60056904C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F5C13-97D1-4701-BD06-C9F7A8D200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10/29/2015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10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www.tomrichey.net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let.rug.nl/~usa/D/1601-1650/maryland/mta.htm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wmf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upload.wikimedia.org/wikipedia/commons/0/0a/AdamSmith.jp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place.com/kids/socsci/books/applications/imaps/maps/g5s_u3/index.html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hyperlink" Target="https://www.facebook.com/pages/Tom-Richey/14074617563" TargetMode="External"/><Relationship Id="rId12" Type="http://schemas.openxmlformats.org/officeDocument/2006/relationships/image" Target="../media/image3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11" Type="http://schemas.openxmlformats.org/officeDocument/2006/relationships/hyperlink" Target="http://www.youtube.com/tomforamerica" TargetMode="External"/><Relationship Id="rId5" Type="http://schemas.openxmlformats.org/officeDocument/2006/relationships/hyperlink" Target="http://www.tomrichey.net/" TargetMode="External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openxmlformats.org/officeDocument/2006/relationships/hyperlink" Target="http://twitter.com/tomriche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" Target="slide3.xml"/><Relationship Id="rId7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outu.be/UKVsq2daR8Q?t=15m7s" TargetMode="External"/><Relationship Id="rId5" Type="http://schemas.openxmlformats.org/officeDocument/2006/relationships/hyperlink" Target="http://www.craigirvin.com/watermedia.htm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upload.wikimedia.org/wikipedia/commons/b/b8/Anne_Hutchinson_on_Trial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englishcolonizationofna07.pbworks.com/f/1317040925/1775%20coloni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01" t="32222" r="13801" b="33945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66800"/>
            <a:ext cx="9144000" cy="3657600"/>
          </a:xfrm>
        </p:spPr>
        <p:txBody>
          <a:bodyPr>
            <a:noAutofit/>
          </a:bodyPr>
          <a:lstStyle/>
          <a:p>
            <a:r>
              <a:rPr lang="en-US" sz="11500" dirty="0" smtClean="0">
                <a:ln w="38100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The Thirteen </a:t>
            </a:r>
            <a:br>
              <a:rPr lang="en-US" sz="11500" dirty="0" smtClean="0">
                <a:ln w="38100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</a:br>
            <a:r>
              <a:rPr lang="en-US" sz="11500" dirty="0" smtClean="0">
                <a:ln w="38100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Colonies</a:t>
            </a:r>
            <a:endParaRPr lang="en-US" sz="11500" dirty="0">
              <a:ln w="38100" cmpd="sng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pic>
        <p:nvPicPr>
          <p:cNvPr id="12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867400" y="5391757"/>
            <a:ext cx="3048000" cy="126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36329" y="5410200"/>
            <a:ext cx="5502471" cy="1243468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  <a:effectLst/>
        </p:spPr>
        <p:txBody>
          <a:bodyPr vert="horz" lIns="100584" tIns="45720" anchor="t">
            <a:norm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85000"/>
              <a:buFont typeface="Wingdings 2" pitchFamily="18" charset="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itchFamily="2" charset="2"/>
              <a:buNone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>
                  <a:lumMod val="40000"/>
                  <a:lumOff val="60000"/>
                </a:schemeClr>
              </a:buClr>
              <a:buSzPct val="65000"/>
              <a:buFont typeface="Wingdings 2" pitchFamily="18" charset="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2">
                  <a:lumMod val="20000"/>
                  <a:lumOff val="80000"/>
                </a:schemeClr>
              </a:buClr>
              <a:buSzPct val="100000"/>
              <a:buFont typeface="Arial" pitchFamily="34" charset="0"/>
              <a:buNone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50000"/>
              <a:buFont typeface="Wingdings" pitchFamily="2" charset="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11163" indent="-411163" algn="just"/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USHC 1.1</a:t>
            </a:r>
          </a:p>
          <a:p>
            <a:pPr marL="411163" indent="-411163" algn="just"/>
            <a:endParaRPr lang="en-US" sz="2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just"/>
            <a:r>
              <a:rPr lang="en-US" sz="1600" b="1" dirty="0">
                <a:solidFill>
                  <a:schemeClr val="bg1"/>
                </a:solidFill>
              </a:rPr>
              <a:t>Summarize the distinct characteristics of each colonial region in the settlement and development of British North America, including religious, social, political, and economic differences. </a:t>
            </a:r>
            <a:endParaRPr lang="en-US" sz="1600" b="1" dirty="0" smtClean="0">
              <a:solidFill>
                <a:schemeClr val="bg1"/>
              </a:solidFill>
            </a:endParaRPr>
          </a:p>
        </p:txBody>
      </p:sp>
      <p:pic>
        <p:nvPicPr>
          <p:cNvPr id="11" name="Picture 4" descr="http://reading-calendars.pbworks.com/f/1295639331/SCDE_logo_BW-300dp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666" y="5486400"/>
            <a:ext cx="1106933" cy="294549"/>
          </a:xfrm>
          <a:prstGeom prst="roundRect">
            <a:avLst>
              <a:gd name="adj" fmla="val 4497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softEdge rad="635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81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ysinger.homestead.com/African_20slave_20tra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31" y="0"/>
            <a:ext cx="8502869" cy="686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87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Economic Map:  New England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447800"/>
            <a:ext cx="3200400" cy="4678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What were the primary economic activities in the New England colonies?</a:t>
            </a:r>
          </a:p>
          <a:p>
            <a:pPr marL="0" indent="0">
              <a:buNone/>
            </a:pPr>
            <a:endParaRPr lang="en-US" sz="1400" b="1" dirty="0" smtClean="0"/>
          </a:p>
          <a:p>
            <a:pPr marL="0" indent="0" algn="ctr">
              <a:buNone/>
            </a:pPr>
            <a:r>
              <a:rPr lang="en-US" sz="2800" b="1" u="sng" dirty="0" smtClean="0"/>
              <a:t>COMMERCE</a:t>
            </a:r>
          </a:p>
          <a:p>
            <a:pPr marL="0" indent="0" algn="ctr">
              <a:buNone/>
            </a:pPr>
            <a:r>
              <a:rPr lang="en-US" sz="2800" b="1" dirty="0" smtClean="0"/>
              <a:t>FISHING</a:t>
            </a:r>
          </a:p>
          <a:p>
            <a:pPr marL="0" indent="0" algn="ctr">
              <a:buNone/>
            </a:pPr>
            <a:r>
              <a:rPr lang="en-US" sz="2800" b="1" dirty="0" smtClean="0"/>
              <a:t>SHIPPING</a:t>
            </a:r>
          </a:p>
          <a:p>
            <a:pPr marL="0" indent="0" algn="ctr">
              <a:buNone/>
            </a:pPr>
            <a:r>
              <a:rPr lang="en-US" sz="2800" b="1" dirty="0" smtClean="0"/>
              <a:t>DISTILLING RUM</a:t>
            </a:r>
          </a:p>
          <a:p>
            <a:pPr marL="0" indent="0" algn="ctr">
              <a:buNone/>
            </a:pPr>
            <a:r>
              <a:rPr lang="en-US" sz="2800" b="1" dirty="0" smtClean="0"/>
              <a:t>TIMBER</a:t>
            </a:r>
            <a:endParaRPr lang="en-US" sz="2800" b="1" dirty="0"/>
          </a:p>
        </p:txBody>
      </p:sp>
      <p:pic>
        <p:nvPicPr>
          <p:cNvPr id="7170" name="Picture 2" descr="This map shows the occupations and indunstries in the colonies.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55014" t="6198" r="7777" b="65209"/>
          <a:stretch>
            <a:fillRect/>
          </a:stretch>
        </p:blipFill>
        <p:spPr bwMode="auto">
          <a:xfrm>
            <a:off x="228600" y="1371600"/>
            <a:ext cx="3352800" cy="5252907"/>
          </a:xfrm>
          <a:prstGeom prst="rect">
            <a:avLst/>
          </a:prstGeom>
          <a:noFill/>
        </p:spPr>
      </p:pic>
      <p:pic>
        <p:nvPicPr>
          <p:cNvPr id="7172" name="Picture 4" descr="This map shows the occupations and indunstries in the colonies."/>
          <p:cNvPicPr>
            <a:picLocks noChangeAspect="1" noChangeArrowheads="1"/>
          </p:cNvPicPr>
          <p:nvPr/>
        </p:nvPicPr>
        <p:blipFill>
          <a:blip r:embed="rId2" cstate="print"/>
          <a:srcRect l="56958" t="40635" r="1618" b="952"/>
          <a:stretch>
            <a:fillRect/>
          </a:stretch>
        </p:blipFill>
        <p:spPr bwMode="auto">
          <a:xfrm>
            <a:off x="7239000" y="1381125"/>
            <a:ext cx="1905000" cy="5476875"/>
          </a:xfrm>
          <a:prstGeom prst="rect">
            <a:avLst/>
          </a:prstGeom>
          <a:noFill/>
        </p:spPr>
      </p:pic>
      <p:pic>
        <p:nvPicPr>
          <p:cNvPr id="6" name="Picture 2" descr="http://upload.wikimedia.org/wikipedia/commons/a/ac/Triangular_trad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3144" r="2530"/>
          <a:stretch>
            <a:fillRect/>
          </a:stretch>
        </p:blipFill>
        <p:spPr bwMode="auto">
          <a:xfrm>
            <a:off x="3124200" y="5631936"/>
            <a:ext cx="1295400" cy="97155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GRAPHIC ORGANIZER 1.3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4461934"/>
              </p:ext>
            </p:extLst>
          </p:nvPr>
        </p:nvGraphicFramePr>
        <p:xfrm>
          <a:off x="0" y="609600"/>
          <a:ext cx="9144000" cy="62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9256"/>
                <a:gridCol w="3063744"/>
                <a:gridCol w="2095500"/>
                <a:gridCol w="2095500"/>
              </a:tblGrid>
              <a:tr h="838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NEW ENGLAND COLONIES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MIDDLE COLONIES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SOUTHERN</a:t>
                      </a:r>
                      <a:r>
                        <a:rPr lang="en-US" sz="2400" baseline="0" dirty="0" smtClean="0"/>
                        <a:t> COLONIES</a:t>
                      </a:r>
                      <a:endParaRPr lang="en-US" sz="2400" dirty="0"/>
                    </a:p>
                  </a:txBody>
                  <a:tcPr/>
                </a:tc>
              </a:tr>
              <a:tr h="827433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KEY</a:t>
                      </a:r>
                      <a:r>
                        <a:rPr lang="en-US" sz="2000" b="1" baseline="0" dirty="0" smtClean="0"/>
                        <a:t> COLONIES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Massachusetts</a:t>
                      </a:r>
                      <a:br>
                        <a:rPr lang="en-US" sz="2400" b="1" dirty="0" smtClean="0"/>
                      </a:br>
                      <a:r>
                        <a:rPr lang="en-US" sz="2400" b="1" dirty="0" smtClean="0"/>
                        <a:t>Rhode Island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</a:tr>
              <a:tr h="1011307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KEY FIGURES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baseline="0" dirty="0" smtClean="0"/>
                        <a:t>John Winthrop</a:t>
                      </a:r>
                      <a:br>
                        <a:rPr lang="en-US" sz="2000" b="1" baseline="0" dirty="0" smtClean="0"/>
                      </a:br>
                      <a:r>
                        <a:rPr lang="en-US" sz="2000" b="1" baseline="0" dirty="0" smtClean="0"/>
                        <a:t>Roger Williams </a:t>
                      </a:r>
                      <a:br>
                        <a:rPr lang="en-US" sz="2000" b="1" baseline="0" dirty="0" smtClean="0"/>
                      </a:br>
                      <a:r>
                        <a:rPr lang="en-US" sz="2000" b="1" baseline="0" dirty="0" smtClean="0"/>
                        <a:t>Anne Hutchinson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</a:tr>
              <a:tr h="838775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WHY SETTLE?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Commerce</a:t>
                      </a:r>
                    </a:p>
                    <a:p>
                      <a:r>
                        <a:rPr lang="en-US" sz="2400" b="1" dirty="0" smtClean="0"/>
                        <a:t>“Religious Freedom”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</a:tr>
              <a:tr h="844593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ECONOMIC</a:t>
                      </a:r>
                      <a:r>
                        <a:rPr lang="en-US" sz="2000" b="1" baseline="0" dirty="0" smtClean="0"/>
                        <a:t> ACTIVITIES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Fishing,</a:t>
                      </a:r>
                      <a:r>
                        <a:rPr lang="en-US" sz="2400" b="1" baseline="0" dirty="0" smtClean="0"/>
                        <a:t> Shipbuilding, Timber, Distilling Rum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</a:tr>
              <a:tr h="1173005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PREDOMINANT RELIGION(S)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Calvinists</a:t>
                      </a:r>
                    </a:p>
                    <a:p>
                      <a:r>
                        <a:rPr lang="en-US" sz="2000" b="1" dirty="0" smtClean="0"/>
                        <a:t>(Puritans/Separatists)</a:t>
                      </a:r>
                    </a:p>
                    <a:p>
                      <a:r>
                        <a:rPr lang="en-US" sz="2400" b="1" dirty="0" smtClean="0"/>
                        <a:t>Baptists (RI)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</a:tr>
              <a:tr h="71451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RELIGIOUS OUTLOOK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Fanatical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/>
              <a:t>Pennsylvania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343400" cy="4953000"/>
          </a:xfrm>
        </p:spPr>
        <p:txBody>
          <a:bodyPr>
            <a:normAutofit/>
          </a:bodyPr>
          <a:lstStyle/>
          <a:p>
            <a:r>
              <a:rPr lang="en-US" b="1" dirty="0"/>
              <a:t>William Penn</a:t>
            </a:r>
          </a:p>
          <a:p>
            <a:pPr lvl="1"/>
            <a:r>
              <a:rPr lang="en-US" b="1" dirty="0" smtClean="0"/>
              <a:t>Society of Friends</a:t>
            </a:r>
          </a:p>
          <a:p>
            <a:pPr lvl="2"/>
            <a:r>
              <a:rPr lang="en-US" b="1" dirty="0" smtClean="0"/>
              <a:t>aka: “Quakers”</a:t>
            </a:r>
          </a:p>
          <a:p>
            <a:pPr lvl="1"/>
            <a:endParaRPr lang="en-US" b="1" dirty="0" smtClean="0"/>
          </a:p>
          <a:p>
            <a:r>
              <a:rPr lang="en-US" b="1" dirty="0" smtClean="0"/>
              <a:t>“Penn’s Woods”</a:t>
            </a:r>
          </a:p>
          <a:p>
            <a:pPr lvl="1"/>
            <a:r>
              <a:rPr lang="en-US" b="1" dirty="0" smtClean="0"/>
              <a:t>Philadelphia</a:t>
            </a:r>
          </a:p>
          <a:p>
            <a:r>
              <a:rPr lang="en-US" b="1" dirty="0" smtClean="0"/>
              <a:t>TOLERATION</a:t>
            </a:r>
          </a:p>
          <a:p>
            <a:r>
              <a:rPr lang="en-US" b="1" dirty="0" smtClean="0"/>
              <a:t>Indian Treaty</a:t>
            </a:r>
          </a:p>
          <a:p>
            <a:endParaRPr lang="en-US" b="1" dirty="0" smtClean="0"/>
          </a:p>
        </p:txBody>
      </p:sp>
      <p:pic>
        <p:nvPicPr>
          <p:cNvPr id="29698" name="Picture 2" descr="http://scriptorium.lib.duke.edu/eaa/printlit/Q0039/Q0039-22-72dpi.jpeg"/>
          <p:cNvPicPr>
            <a:picLocks noChangeAspect="1" noChangeArrowheads="1"/>
          </p:cNvPicPr>
          <p:nvPr/>
        </p:nvPicPr>
        <p:blipFill>
          <a:blip r:embed="rId2" cstate="print"/>
          <a:srcRect l="10147" t="20537" r="10561" b="18261"/>
          <a:stretch>
            <a:fillRect/>
          </a:stretch>
        </p:blipFill>
        <p:spPr bwMode="auto">
          <a:xfrm>
            <a:off x="4800600" y="1066800"/>
            <a:ext cx="41148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b/b2/Arch_St_Meeting_interior.JPG/1024px-Arch_St_Meeting_interio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" r="20051" b="-278"/>
          <a:stretch/>
        </p:blipFill>
        <p:spPr bwMode="auto">
          <a:xfrm>
            <a:off x="-25400" y="0"/>
            <a:ext cx="91694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3810000" cy="1782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7200" b="1" dirty="0" smtClean="0"/>
              <a:t>A Quaker </a:t>
            </a:r>
            <a:r>
              <a:rPr lang="en-US" b="1" dirty="0" smtClean="0"/>
              <a:t>Meeting House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4191000"/>
            <a:ext cx="4419600" cy="193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77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Quakers vs. Church of England</a:t>
            </a:r>
            <a:endParaRPr lang="en-US" sz="4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8568672"/>
              </p:ext>
            </p:extLst>
          </p:nvPr>
        </p:nvGraphicFramePr>
        <p:xfrm>
          <a:off x="228600" y="1600200"/>
          <a:ext cx="86868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QUAKERS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CHURCH OF ENGLAND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strike="sngStrike" dirty="0" smtClean="0"/>
                        <a:t>Baptism</a:t>
                      </a:r>
                      <a:endParaRPr lang="en-US" sz="3200" b="1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Baptism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strike="sngStrike" dirty="0" smtClean="0"/>
                        <a:t>Communion</a:t>
                      </a:r>
                      <a:endParaRPr lang="en-US" sz="3200" b="1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Communion</a:t>
                      </a:r>
                      <a:endParaRPr lang="en-US" sz="3200" b="1" dirty="0"/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200" b="1" strike="sngStrike" dirty="0" smtClean="0"/>
                        <a:t>Clergy</a:t>
                      </a:r>
                      <a:endParaRPr lang="en-US" sz="3200" b="1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Clergy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Women Speak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strike="sngStrike" dirty="0" smtClean="0"/>
                        <a:t>Women Speak</a:t>
                      </a:r>
                      <a:endParaRPr lang="en-US" sz="3200" b="1" strike="sngStrik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Pacifist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strike="noStrike" dirty="0" smtClean="0"/>
                        <a:t>War OK</a:t>
                      </a:r>
                      <a:endParaRPr lang="en-US" sz="3200" b="1" strike="noStrik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33400" y="2324100"/>
            <a:ext cx="3810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2895600"/>
            <a:ext cx="3810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00600" y="2286000"/>
            <a:ext cx="3886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00600" y="2895600"/>
            <a:ext cx="3886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3467100"/>
            <a:ext cx="3810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4038600"/>
            <a:ext cx="3810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76800" y="3467100"/>
            <a:ext cx="3810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76800" y="4038600"/>
            <a:ext cx="3810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200" y="4572000"/>
            <a:ext cx="3810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76800" y="4572000"/>
            <a:ext cx="3810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Economic Map:  Middle Colonies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447800"/>
            <a:ext cx="27432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What were the primary economic activities in the Middle colonies?</a:t>
            </a:r>
          </a:p>
          <a:p>
            <a:pPr marL="0" indent="0">
              <a:buNone/>
            </a:pPr>
            <a:endParaRPr lang="en-US" sz="2800" b="1" dirty="0" smtClean="0"/>
          </a:p>
          <a:p>
            <a:pPr marL="0" indent="0" algn="ctr">
              <a:buNone/>
            </a:pPr>
            <a:r>
              <a:rPr lang="en-US" b="1" dirty="0" smtClean="0"/>
              <a:t>STAPLE CROPS</a:t>
            </a:r>
          </a:p>
          <a:p>
            <a:pPr marL="0" indent="0" algn="ctr">
              <a:buNone/>
            </a:pPr>
            <a:r>
              <a:rPr lang="en-US" b="1" dirty="0" smtClean="0"/>
              <a:t>(Breadbasket)</a:t>
            </a:r>
            <a:endParaRPr lang="en-US" sz="2800" b="1" dirty="0" smtClean="0"/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endParaRPr lang="en-US" sz="2800" b="1" dirty="0"/>
          </a:p>
        </p:txBody>
      </p:sp>
      <p:pic>
        <p:nvPicPr>
          <p:cNvPr id="7172" name="Picture 4" descr="This map shows the occupations and indunstries in the colonies."/>
          <p:cNvPicPr>
            <a:picLocks noChangeAspect="1" noChangeArrowheads="1"/>
          </p:cNvPicPr>
          <p:nvPr/>
        </p:nvPicPr>
        <p:blipFill>
          <a:blip r:embed="rId2" cstate="print"/>
          <a:srcRect l="56958" t="40635" r="1618" b="952"/>
          <a:stretch>
            <a:fillRect/>
          </a:stretch>
        </p:blipFill>
        <p:spPr bwMode="auto">
          <a:xfrm>
            <a:off x="7239000" y="1381125"/>
            <a:ext cx="1905000" cy="5476875"/>
          </a:xfrm>
          <a:prstGeom prst="rect">
            <a:avLst/>
          </a:prstGeom>
          <a:noFill/>
        </p:spPr>
      </p:pic>
      <p:pic>
        <p:nvPicPr>
          <p:cNvPr id="6" name="Picture 2" descr="This map shows the occupations and indunstries in the colonies.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19103" t="22423" r="40401" b="56852"/>
          <a:stretch>
            <a:fillRect/>
          </a:stretch>
        </p:blipFill>
        <p:spPr bwMode="auto">
          <a:xfrm>
            <a:off x="228600" y="1752600"/>
            <a:ext cx="4162926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GRAPHIC ORGANIZER 1.3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087642"/>
              </p:ext>
            </p:extLst>
          </p:nvPr>
        </p:nvGraphicFramePr>
        <p:xfrm>
          <a:off x="0" y="533401"/>
          <a:ext cx="9143999" cy="6629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3429000"/>
                <a:gridCol w="3505199"/>
              </a:tblGrid>
              <a:tr h="533399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NEW ENGLAND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MIDDLE COLONIES</a:t>
                      </a:r>
                      <a:endParaRPr lang="en-US" sz="2800" dirty="0"/>
                    </a:p>
                  </a:txBody>
                  <a:tcPr/>
                </a:tc>
              </a:tr>
              <a:tr h="772826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KEY</a:t>
                      </a:r>
                      <a:r>
                        <a:rPr lang="en-US" sz="2400" b="1" baseline="0" dirty="0" smtClean="0"/>
                        <a:t> COLONIES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Massachusetts, Rhode Island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New York, Pennsylvania</a:t>
                      </a:r>
                      <a:endParaRPr lang="en-US" sz="2400" b="1" dirty="0"/>
                    </a:p>
                  </a:txBody>
                  <a:tcPr/>
                </a:tc>
              </a:tr>
              <a:tr h="791811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KEY FIGURES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baseline="0" dirty="0" smtClean="0"/>
                        <a:t>Roger Williams, Anne Hutchinson, Jonathan Edwards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William</a:t>
                      </a:r>
                      <a:r>
                        <a:rPr lang="en-US" sz="2400" b="1" baseline="0" dirty="0" smtClean="0"/>
                        <a:t> Penn</a:t>
                      </a:r>
                      <a:endParaRPr lang="en-US" sz="2400" b="1" dirty="0"/>
                    </a:p>
                  </a:txBody>
                  <a:tcPr/>
                </a:tc>
              </a:tr>
              <a:tr h="94456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WHY SETTLE?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Commerce</a:t>
                      </a:r>
                    </a:p>
                    <a:p>
                      <a:r>
                        <a:rPr lang="en-US" sz="2400" b="1" dirty="0" smtClean="0"/>
                        <a:t>“Religious Freedom”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AGRICULTURE </a:t>
                      </a:r>
                    </a:p>
                    <a:p>
                      <a:r>
                        <a:rPr lang="en-US" sz="2400" b="1" dirty="0" smtClean="0"/>
                        <a:t>(Staple Crops)</a:t>
                      </a:r>
                    </a:p>
                    <a:p>
                      <a:r>
                        <a:rPr lang="en-US" sz="2400" b="1" dirty="0" smtClean="0"/>
                        <a:t>Religious </a:t>
                      </a:r>
                      <a:r>
                        <a:rPr lang="en-US" sz="2400" b="1" dirty="0" smtClean="0"/>
                        <a:t>Toleration</a:t>
                      </a:r>
                    </a:p>
                    <a:p>
                      <a:r>
                        <a:rPr lang="en-US" sz="2400" b="1" dirty="0" smtClean="0"/>
                        <a:t>Ship</a:t>
                      </a:r>
                      <a:r>
                        <a:rPr lang="en-US" sz="2400" b="1" baseline="0" dirty="0" smtClean="0"/>
                        <a:t> Building</a:t>
                      </a:r>
                      <a:endParaRPr lang="en-US" sz="2400" b="1" dirty="0"/>
                    </a:p>
                  </a:txBody>
                  <a:tcPr/>
                </a:tc>
              </a:tr>
              <a:tr h="772826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ECONOMIC</a:t>
                      </a:r>
                      <a:r>
                        <a:rPr lang="en-US" sz="2400" b="1" baseline="0" dirty="0" smtClean="0"/>
                        <a:t> ACTIVITIES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Fishing,</a:t>
                      </a:r>
                      <a:r>
                        <a:rPr lang="en-US" sz="2400" b="1" baseline="0" dirty="0" smtClean="0"/>
                        <a:t> Shipbuilding, Timber, Distilling Rum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STAPLE</a:t>
                      </a:r>
                      <a:r>
                        <a:rPr lang="en-US" sz="2800" b="1" baseline="0" dirty="0" smtClean="0"/>
                        <a:t> CROPS</a:t>
                      </a:r>
                    </a:p>
                    <a:p>
                      <a:r>
                        <a:rPr lang="en-US" sz="2400" b="1" baseline="0" dirty="0" smtClean="0"/>
                        <a:t>(Wheat, Corn)</a:t>
                      </a:r>
                      <a:endParaRPr lang="en-US" sz="2400" b="1" dirty="0"/>
                    </a:p>
                  </a:txBody>
                  <a:tcPr/>
                </a:tc>
              </a:tr>
              <a:tr h="772826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PREDOMINANT RELIGION(S)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Congregational (Puritan)</a:t>
                      </a:r>
                    </a:p>
                    <a:p>
                      <a:r>
                        <a:rPr lang="en-US" sz="2400" b="1" dirty="0" smtClean="0"/>
                        <a:t>Baptists (RI)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Church of England (NY)</a:t>
                      </a:r>
                    </a:p>
                    <a:p>
                      <a:r>
                        <a:rPr lang="en-US" sz="2400" b="1" dirty="0" smtClean="0"/>
                        <a:t>Quakers (PA)</a:t>
                      </a:r>
                      <a:endParaRPr lang="en-US" sz="2400" b="1" dirty="0"/>
                    </a:p>
                  </a:txBody>
                  <a:tcPr/>
                </a:tc>
              </a:tr>
              <a:tr h="772826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RELIGIOUS OUTLOOK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Fanatical</a:t>
                      </a:r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Tolerant</a:t>
                      </a:r>
                      <a:endParaRPr lang="en-US" sz="3200" b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Economic Map:  Southern Colonies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447800"/>
            <a:ext cx="3200400" cy="4678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What were the primary economic activities in the Southern colonies?</a:t>
            </a:r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endParaRPr lang="en-US" sz="2800" b="1" dirty="0" smtClean="0"/>
          </a:p>
          <a:p>
            <a:pPr marL="0" indent="0" algn="ctr">
              <a:buNone/>
            </a:pPr>
            <a:r>
              <a:rPr lang="en-US" sz="4000" b="1" dirty="0" smtClean="0"/>
              <a:t>CASH CROPS</a:t>
            </a:r>
            <a:endParaRPr lang="en-US" sz="4000" b="1" dirty="0"/>
          </a:p>
        </p:txBody>
      </p:sp>
      <p:pic>
        <p:nvPicPr>
          <p:cNvPr id="7172" name="Picture 4" descr="This map shows the occupations and indunstries in the colonies."/>
          <p:cNvPicPr>
            <a:picLocks noChangeAspect="1" noChangeArrowheads="1"/>
          </p:cNvPicPr>
          <p:nvPr/>
        </p:nvPicPr>
        <p:blipFill>
          <a:blip r:embed="rId2" cstate="print"/>
          <a:srcRect l="56958" t="40635" r="1618" b="952"/>
          <a:stretch>
            <a:fillRect/>
          </a:stretch>
        </p:blipFill>
        <p:spPr bwMode="auto">
          <a:xfrm>
            <a:off x="7239000" y="1381125"/>
            <a:ext cx="1905000" cy="5476875"/>
          </a:xfrm>
          <a:prstGeom prst="rect">
            <a:avLst/>
          </a:prstGeom>
          <a:noFill/>
        </p:spPr>
      </p:pic>
      <p:pic>
        <p:nvPicPr>
          <p:cNvPr id="6" name="Picture 2" descr="This map shows the occupations and indunstries in the colonies.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2292" t="41536" r="42693" b="20238"/>
          <a:stretch>
            <a:fillRect/>
          </a:stretch>
        </p:blipFill>
        <p:spPr bwMode="auto">
          <a:xfrm>
            <a:off x="152400" y="1600200"/>
            <a:ext cx="3603812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3962400" cy="1143000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 smtClean="0"/>
              <a:t>Maryland</a:t>
            </a:r>
            <a:endParaRPr lang="en-US" sz="4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800600" cy="39624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Lord Baltimore</a:t>
            </a:r>
          </a:p>
          <a:p>
            <a:r>
              <a:rPr lang="en-US" sz="3200" b="1" dirty="0" smtClean="0"/>
              <a:t>Haven for Catholics</a:t>
            </a:r>
          </a:p>
          <a:p>
            <a:endParaRPr lang="en-US" sz="2000" b="1" dirty="0" smtClean="0"/>
          </a:p>
          <a:p>
            <a:r>
              <a:rPr lang="en-US" sz="3200" b="1" dirty="0" smtClean="0">
                <a:hlinkClick r:id="rId2"/>
              </a:rPr>
              <a:t>Maryland Toleration Act</a:t>
            </a:r>
            <a:endParaRPr lang="en-US" sz="3200" b="1" dirty="0" smtClean="0"/>
          </a:p>
          <a:p>
            <a:pPr lvl="1"/>
            <a:r>
              <a:rPr lang="en-US" sz="3200" b="1" dirty="0" smtClean="0"/>
              <a:t>Toleration for all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Trinitarian Christians</a:t>
            </a:r>
          </a:p>
          <a:p>
            <a:pPr lvl="1"/>
            <a:r>
              <a:rPr lang="en-US" sz="2800" b="1" dirty="0" smtClean="0"/>
              <a:t>Outright heresy = death</a:t>
            </a:r>
            <a:endParaRPr lang="en-US" sz="2800" b="1" dirty="0"/>
          </a:p>
        </p:txBody>
      </p:sp>
      <p:pic>
        <p:nvPicPr>
          <p:cNvPr id="34818" name="Picture 2" descr="File:Calvertceci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143000"/>
            <a:ext cx="3444336" cy="5218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0"/>
            <a:ext cx="3581400" cy="990600"/>
          </a:xfrm>
        </p:spPr>
        <p:txBody>
          <a:bodyPr/>
          <a:lstStyle/>
          <a:p>
            <a:r>
              <a:rPr lang="en-US" b="1" dirty="0" smtClean="0"/>
              <a:t>Key Colonies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066800"/>
            <a:ext cx="3810000" cy="5562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NEW ENGLAND</a:t>
            </a:r>
          </a:p>
          <a:p>
            <a:pPr lvl="1"/>
            <a:r>
              <a:rPr lang="en-US" b="1" dirty="0" smtClean="0"/>
              <a:t>Massachusetts</a:t>
            </a:r>
          </a:p>
          <a:p>
            <a:pPr lvl="1"/>
            <a:r>
              <a:rPr lang="en-US" b="1" dirty="0" smtClean="0"/>
              <a:t>Rhode Island</a:t>
            </a:r>
          </a:p>
          <a:p>
            <a:pPr marL="0" indent="0"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MIDDLE</a:t>
            </a:r>
            <a:endParaRPr lang="en-US" b="1" dirty="0" smtClean="0"/>
          </a:p>
          <a:p>
            <a:pPr lvl="1"/>
            <a:r>
              <a:rPr lang="en-US" b="1" dirty="0" smtClean="0"/>
              <a:t>New York</a:t>
            </a:r>
          </a:p>
          <a:p>
            <a:pPr lvl="1"/>
            <a:r>
              <a:rPr lang="en-US" b="1" dirty="0" smtClean="0"/>
              <a:t>Pennsylvania</a:t>
            </a:r>
          </a:p>
          <a:p>
            <a:pPr marL="0" indent="0"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SOUTHERN</a:t>
            </a:r>
            <a:endParaRPr lang="en-US" b="1" dirty="0" smtClean="0"/>
          </a:p>
          <a:p>
            <a:pPr lvl="1"/>
            <a:r>
              <a:rPr lang="en-US" b="1" dirty="0" smtClean="0"/>
              <a:t>Maryland</a:t>
            </a:r>
          </a:p>
          <a:p>
            <a:pPr lvl="1"/>
            <a:r>
              <a:rPr lang="en-US" b="1" dirty="0" smtClean="0"/>
              <a:t>Virginia</a:t>
            </a:r>
          </a:p>
          <a:p>
            <a:pPr lvl="1"/>
            <a:r>
              <a:rPr lang="en-US" b="1" dirty="0" smtClean="0"/>
              <a:t>Carolina</a:t>
            </a:r>
          </a:p>
          <a:p>
            <a:pPr lvl="1"/>
            <a:r>
              <a:rPr lang="en-US" b="1" dirty="0" smtClean="0"/>
              <a:t>Georgia</a:t>
            </a:r>
            <a:endParaRPr lang="en-US" b="1" dirty="0"/>
          </a:p>
        </p:txBody>
      </p:sp>
      <p:pic>
        <p:nvPicPr>
          <p:cNvPr id="6146" name="Picture 2" descr="The original thirteen colon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142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Tensions in the Colonies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61836281"/>
              </p:ext>
            </p:extLst>
          </p:nvPr>
        </p:nvGraphicFramePr>
        <p:xfrm>
          <a:off x="0" y="978704"/>
          <a:ext cx="9144000" cy="4812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BACON’S REBELLION</a:t>
                      </a:r>
                    </a:p>
                    <a:p>
                      <a:pPr algn="ctr"/>
                      <a:r>
                        <a:rPr lang="en-US" sz="2800" b="1" i="1" dirty="0" smtClean="0"/>
                        <a:t>Virginia, 1676</a:t>
                      </a:r>
                      <a:endParaRPr lang="en-US" sz="28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STONO REBELLION</a:t>
                      </a:r>
                    </a:p>
                    <a:p>
                      <a:pPr algn="ctr"/>
                      <a:r>
                        <a:rPr lang="en-US" sz="2800" b="1" i="1" dirty="0" smtClean="0"/>
                        <a:t>South</a:t>
                      </a:r>
                      <a:r>
                        <a:rPr lang="en-US" sz="2800" b="1" i="1" baseline="0" dirty="0" smtClean="0"/>
                        <a:t> Carolina, 1739</a:t>
                      </a:r>
                      <a:endParaRPr lang="en-US" sz="2800" b="1" i="1" dirty="0" smtClean="0"/>
                    </a:p>
                  </a:txBody>
                  <a:tcPr anchor="ctr"/>
                </a:tc>
              </a:tr>
              <a:tr h="73373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Disgruntled White Rebellion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Slave Rebellion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195092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Frontier</a:t>
                      </a:r>
                      <a:r>
                        <a:rPr lang="en-US" sz="2800" b="1" baseline="0" dirty="0" smtClean="0"/>
                        <a:t> vs. Tidewater</a:t>
                      </a:r>
                    </a:p>
                    <a:p>
                      <a:pPr algn="ctr"/>
                      <a:r>
                        <a:rPr lang="en-US" sz="2000" b="1" baseline="0" dirty="0" smtClean="0"/>
                        <a:t>(Frustration over royal governor’s lack of response to Indian attacks)</a:t>
                      </a:r>
                      <a:endParaRPr lang="en-US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20 whites / 44 slaves killed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/>
                        <a:t>(Rebel slaves beheaded a white shopkeeper – captured slaves’ heads were publicly displayed on poles in response)</a:t>
                      </a:r>
                      <a:endParaRPr lang="en-US" sz="2000" b="1" dirty="0" smtClean="0"/>
                    </a:p>
                  </a:txBody>
                  <a:tcPr/>
                </a:tc>
              </a:tr>
              <a:tr h="106103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Royal Governor</a:t>
                      </a:r>
                      <a:r>
                        <a:rPr lang="en-US" sz="2800" b="1" baseline="0" dirty="0" smtClean="0"/>
                        <a:t> relieved of duty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Tighter controls over slavery passed by legislature</a:t>
                      </a:r>
                      <a:endParaRPr lang="en-US" sz="28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993558"/>
            <a:ext cx="942975" cy="71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52400" y="2133600"/>
            <a:ext cx="426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24400" y="2133600"/>
            <a:ext cx="426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" y="2895600"/>
            <a:ext cx="42672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24400" y="2895600"/>
            <a:ext cx="42672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4800600"/>
            <a:ext cx="4267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24400" y="4800600"/>
            <a:ext cx="4267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gutenberg.org/files/28010/28010-h/images/front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3999" cy="605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211669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From </a:t>
            </a:r>
            <a:r>
              <a:rPr lang="en-US" dirty="0" err="1"/>
              <a:t>Wertenbaker</a:t>
            </a:r>
            <a:r>
              <a:rPr lang="en-US" dirty="0"/>
              <a:t>, Thomas Jefferson, Torchbearer of the Revolution</a:t>
            </a:r>
          </a:p>
          <a:p>
            <a:r>
              <a:rPr lang="en-US" dirty="0"/>
              <a:t>Map of Virginia at the time of Bacon's Rebellion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3855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6600" b="1" dirty="0" smtClean="0"/>
              <a:t>Georgia</a:t>
            </a:r>
            <a:endParaRPr lang="en-US" sz="6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James Oglethorpe</a:t>
            </a:r>
          </a:p>
          <a:p>
            <a:pPr lvl="1"/>
            <a:r>
              <a:rPr lang="en-US" sz="3200" b="1" dirty="0" smtClean="0"/>
              <a:t>General</a:t>
            </a:r>
          </a:p>
          <a:p>
            <a:pPr lvl="1"/>
            <a:r>
              <a:rPr lang="en-US" sz="3200" b="1" dirty="0" smtClean="0"/>
              <a:t>Philanthropist</a:t>
            </a:r>
          </a:p>
          <a:p>
            <a:endParaRPr lang="en-US" sz="1100" b="1" dirty="0" smtClean="0"/>
          </a:p>
          <a:p>
            <a:r>
              <a:rPr lang="en-US" sz="3600" b="1" dirty="0" smtClean="0"/>
              <a:t>Penal Colony</a:t>
            </a:r>
          </a:p>
          <a:p>
            <a:r>
              <a:rPr lang="en-US" sz="3600" b="1" dirty="0" smtClean="0"/>
              <a:t>Buffer Colony</a:t>
            </a:r>
            <a:endParaRPr lang="en-US" sz="3600" b="1" dirty="0"/>
          </a:p>
        </p:txBody>
      </p:sp>
      <p:pic>
        <p:nvPicPr>
          <p:cNvPr id="31746" name="Picture 2" descr="http://georgiainfo.galileo.usg.edu/trivia/jamesoglethorp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057400"/>
            <a:ext cx="3810000" cy="4495800"/>
          </a:xfrm>
          <a:prstGeom prst="rect">
            <a:avLst/>
          </a:prstGeom>
          <a:noFill/>
        </p:spPr>
      </p:pic>
      <p:pic>
        <p:nvPicPr>
          <p:cNvPr id="31748" name="Picture 4" descr="http://www.findlocalbanks.com/images/states/georgi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152400"/>
            <a:ext cx="1441116" cy="1676400"/>
          </a:xfrm>
          <a:prstGeom prst="rect">
            <a:avLst/>
          </a:prstGeom>
          <a:noFill/>
        </p:spPr>
      </p:pic>
      <p:pic>
        <p:nvPicPr>
          <p:cNvPr id="31750" name="Picture 6" descr="http://www.elcivics.com/images/13-colonies-map-1775-usa.jpg"/>
          <p:cNvPicPr>
            <a:picLocks noChangeAspect="1" noChangeArrowheads="1"/>
          </p:cNvPicPr>
          <p:nvPr/>
        </p:nvPicPr>
        <p:blipFill>
          <a:blip r:embed="rId4" cstate="print"/>
          <a:srcRect l="7153" t="64160" r="22381" b="9775"/>
          <a:stretch>
            <a:fillRect/>
          </a:stretch>
        </p:blipFill>
        <p:spPr bwMode="auto">
          <a:xfrm>
            <a:off x="304800" y="4724400"/>
            <a:ext cx="4267200" cy="1961949"/>
          </a:xfrm>
          <a:prstGeom prst="rect">
            <a:avLst/>
          </a:prstGeom>
          <a:noFill/>
        </p:spPr>
      </p:pic>
      <p:pic>
        <p:nvPicPr>
          <p:cNvPr id="31751" name="Picture 7" descr="C:\Users\Richey\AppData\Local\Microsoft\Windows\Temporary Internet Files\Content.IE5\DR47IJ6J\MC900361246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3352800"/>
            <a:ext cx="1360571" cy="972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GRAPHIC ORGANIZER 1.3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3034488"/>
              </p:ext>
            </p:extLst>
          </p:nvPr>
        </p:nvGraphicFramePr>
        <p:xfrm>
          <a:off x="0" y="533401"/>
          <a:ext cx="9144000" cy="6324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9256"/>
                <a:gridCol w="2418248"/>
                <a:gridCol w="2418248"/>
                <a:gridCol w="2418248"/>
              </a:tblGrid>
              <a:tr h="8615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NEW ENGLAND COLONIES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MIDDLE COLONIES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SOUTHERN</a:t>
                      </a:r>
                      <a:r>
                        <a:rPr lang="en-US" sz="2400" baseline="0" dirty="0" smtClean="0"/>
                        <a:t> COLONIES</a:t>
                      </a:r>
                      <a:endParaRPr lang="en-US" sz="2400" dirty="0"/>
                    </a:p>
                  </a:txBody>
                  <a:tcPr/>
                </a:tc>
              </a:tr>
              <a:tr h="733907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KEY</a:t>
                      </a:r>
                      <a:r>
                        <a:rPr lang="en-US" sz="2000" b="1" baseline="0" dirty="0" smtClean="0"/>
                        <a:t> COLONIES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Massachusetts, Rhode Island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New York, Pennsylvania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Maryland, Virginia, Carolina</a:t>
                      </a:r>
                      <a:r>
                        <a:rPr lang="en-US" sz="2000" b="1" baseline="0" dirty="0" smtClean="0"/>
                        <a:t>, Georgia</a:t>
                      </a:r>
                      <a:endParaRPr lang="en-US" sz="2000" b="1" dirty="0"/>
                    </a:p>
                  </a:txBody>
                  <a:tcPr/>
                </a:tc>
              </a:tr>
              <a:tr h="957271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KEY FIGURES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baseline="0" dirty="0" smtClean="0"/>
                        <a:t>Roger Williams, Anne Hutchinson, Jonathan Edwards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William</a:t>
                      </a:r>
                      <a:r>
                        <a:rPr lang="en-US" b="1" baseline="0" dirty="0" smtClean="0"/>
                        <a:t> Penn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John Smith, John Rolfe, </a:t>
                      </a:r>
                      <a:r>
                        <a:rPr lang="en-US" b="1" baseline="0" dirty="0" smtClean="0"/>
                        <a:t>Lord Baltimore, James Oglethorpe</a:t>
                      </a:r>
                      <a:endParaRPr lang="en-US" b="1" dirty="0"/>
                    </a:p>
                  </a:txBody>
                  <a:tcPr/>
                </a:tc>
              </a:tr>
              <a:tr h="957271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WHY SETTLE?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Commerce</a:t>
                      </a:r>
                    </a:p>
                    <a:p>
                      <a:r>
                        <a:rPr lang="en-US" b="1" dirty="0" smtClean="0"/>
                        <a:t>“Religious Freedom”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AGRICULTURE </a:t>
                      </a:r>
                    </a:p>
                    <a:p>
                      <a:r>
                        <a:rPr lang="en-US" b="1" dirty="0" smtClean="0"/>
                        <a:t>(Staple Crops)</a:t>
                      </a:r>
                    </a:p>
                    <a:p>
                      <a:r>
                        <a:rPr lang="en-US" b="1" dirty="0" smtClean="0"/>
                        <a:t>Religious Toleration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AGRICULTURE</a:t>
                      </a:r>
                      <a:r>
                        <a:rPr lang="en-US" b="1" baseline="0" dirty="0" smtClean="0"/>
                        <a:t> </a:t>
                      </a:r>
                    </a:p>
                    <a:p>
                      <a:r>
                        <a:rPr lang="en-US" b="1" baseline="0" dirty="0" smtClean="0"/>
                        <a:t>(Cash Crops)</a:t>
                      </a:r>
                      <a:endParaRPr lang="en-US" b="1" dirty="0"/>
                    </a:p>
                  </a:txBody>
                  <a:tcPr/>
                </a:tc>
              </a:tr>
              <a:tr h="989179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ECONOMIC</a:t>
                      </a:r>
                      <a:r>
                        <a:rPr lang="en-US" sz="2000" b="1" baseline="0" dirty="0" smtClean="0"/>
                        <a:t> ACTIVITIES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COMMERCE</a:t>
                      </a:r>
                    </a:p>
                    <a:p>
                      <a:r>
                        <a:rPr lang="en-US" b="1" dirty="0" smtClean="0"/>
                        <a:t>Fishing,</a:t>
                      </a:r>
                      <a:r>
                        <a:rPr lang="en-US" b="1" baseline="0" dirty="0" smtClean="0"/>
                        <a:t> Shipbuilding, Timber, Distilling Rum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STAPLE</a:t>
                      </a:r>
                      <a:r>
                        <a:rPr lang="en-US" sz="2000" b="1" baseline="0" dirty="0" smtClean="0"/>
                        <a:t> CROPS</a:t>
                      </a:r>
                    </a:p>
                    <a:p>
                      <a:r>
                        <a:rPr lang="en-US" b="1" baseline="0" dirty="0" smtClean="0"/>
                        <a:t>(Wheat, Corn)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CASH CROPS</a:t>
                      </a:r>
                    </a:p>
                    <a:p>
                      <a:r>
                        <a:rPr lang="en-US" b="1" dirty="0" smtClean="0"/>
                        <a:t>(Tobacco, Rice, Indigo)</a:t>
                      </a:r>
                      <a:endParaRPr lang="en-US" b="1" dirty="0"/>
                    </a:p>
                  </a:txBody>
                  <a:tcPr/>
                </a:tc>
              </a:tr>
              <a:tr h="1012949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PREDOMINANT RELIGION(S)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Congregational (Puritan)</a:t>
                      </a:r>
                    </a:p>
                    <a:p>
                      <a:r>
                        <a:rPr lang="en-US" b="1" dirty="0" smtClean="0"/>
                        <a:t>Baptists (RI)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Church of England (NY)</a:t>
                      </a:r>
                    </a:p>
                    <a:p>
                      <a:r>
                        <a:rPr lang="en-US" b="1" dirty="0" smtClean="0"/>
                        <a:t>Quakers (PA)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Church of England (Established)</a:t>
                      </a:r>
                    </a:p>
                    <a:p>
                      <a:r>
                        <a:rPr lang="en-US" b="1" dirty="0" smtClean="0"/>
                        <a:t>Catholic (Maryland)</a:t>
                      </a:r>
                      <a:endParaRPr lang="en-US" b="1" dirty="0"/>
                    </a:p>
                  </a:txBody>
                  <a:tcPr/>
                </a:tc>
              </a:tr>
              <a:tr h="812478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RELIGIOUS OUTLOOK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Fanatical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Tolerant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Casual</a:t>
                      </a:r>
                      <a:endParaRPr lang="en-US" sz="2800" b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5556676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Mercantilism</a:t>
            </a:r>
            <a:endParaRPr lang="en-US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964" y="1600200"/>
            <a:ext cx="6429036" cy="457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Exports &gt; Imports</a:t>
            </a:r>
          </a:p>
          <a:p>
            <a:r>
              <a:rPr lang="en-US" sz="3600" b="1" dirty="0" smtClean="0"/>
              <a:t>Economic Nationalism</a:t>
            </a:r>
          </a:p>
          <a:p>
            <a:pPr lvl="1"/>
            <a:r>
              <a:rPr lang="en-US" dirty="0" smtClean="0"/>
              <a:t>Colonies trade with mother country</a:t>
            </a:r>
          </a:p>
          <a:p>
            <a:r>
              <a:rPr lang="en-US" sz="3600" b="1" dirty="0" smtClean="0"/>
              <a:t>REGULATION OF TRADE</a:t>
            </a:r>
          </a:p>
          <a:p>
            <a:pPr lvl="1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Navigation Acts </a:t>
            </a:r>
            <a:r>
              <a:rPr lang="en-US" sz="3200" b="1" dirty="0" smtClean="0"/>
              <a:t>(1651)</a:t>
            </a:r>
          </a:p>
          <a:p>
            <a:pPr lvl="2"/>
            <a:r>
              <a:rPr lang="en-US" sz="3200" b="1" dirty="0" smtClean="0"/>
              <a:t>SALUTARY NEGLECT</a:t>
            </a:r>
          </a:p>
          <a:p>
            <a:pPr lvl="3"/>
            <a:r>
              <a:rPr lang="en-US" sz="2400" b="1" dirty="0" smtClean="0"/>
              <a:t>Trade laws weren’t </a:t>
            </a:r>
            <a:br>
              <a:rPr lang="en-US" sz="2400" b="1" dirty="0" smtClean="0"/>
            </a:br>
            <a:r>
              <a:rPr lang="en-US" sz="2400" b="1" dirty="0" smtClean="0"/>
              <a:t>strictly enforced</a:t>
            </a:r>
            <a:endParaRPr lang="en-US" sz="2400" b="1" dirty="0"/>
          </a:p>
        </p:txBody>
      </p:sp>
      <p:pic>
        <p:nvPicPr>
          <p:cNvPr id="4" name="Picture 2" descr="speed-limit-85-mph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505200"/>
            <a:ext cx="2230263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richey\AppData\Local\Microsoft\Windows\Temporary Internet Files\Content.IE5\20CFV0EP\MC90015009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676" y="122221"/>
            <a:ext cx="3460576" cy="264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800" b="1" i="1" dirty="0" smtClean="0"/>
              <a:t>Wealth of Nations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105400" cy="48307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Adam Smith</a:t>
            </a:r>
          </a:p>
          <a:p>
            <a:pPr lvl="1"/>
            <a:r>
              <a:rPr lang="en-US" dirty="0" smtClean="0"/>
              <a:t>Philosopher</a:t>
            </a:r>
          </a:p>
          <a:p>
            <a:pPr lvl="1"/>
            <a:r>
              <a:rPr lang="en-US" dirty="0" smtClean="0"/>
              <a:t>Economist</a:t>
            </a:r>
          </a:p>
          <a:p>
            <a:r>
              <a:rPr lang="en-US" b="1" i="1" dirty="0" smtClean="0"/>
              <a:t>Wealth of Nations </a:t>
            </a:r>
            <a:r>
              <a:rPr lang="en-US" dirty="0" smtClean="0"/>
              <a:t>(1776)</a:t>
            </a:r>
          </a:p>
          <a:p>
            <a:endParaRPr lang="en-US" i="1" dirty="0" smtClean="0"/>
          </a:p>
          <a:p>
            <a:r>
              <a:rPr lang="en-US" b="1" i="1" dirty="0" smtClean="0"/>
              <a:t>Laissez-faire</a:t>
            </a:r>
            <a:r>
              <a:rPr lang="en-US" i="1" dirty="0" smtClean="0"/>
              <a:t> </a:t>
            </a:r>
            <a:r>
              <a:rPr lang="en-US" dirty="0" smtClean="0"/>
              <a:t>(let it be)</a:t>
            </a:r>
          </a:p>
          <a:p>
            <a:pPr lvl="1"/>
            <a:r>
              <a:rPr lang="en-US" dirty="0" smtClean="0"/>
              <a:t>Nations would be wealthier if governments limited their involvement in the economy and allowed </a:t>
            </a:r>
            <a:r>
              <a:rPr lang="en-US" b="1" dirty="0" smtClean="0">
                <a:solidFill>
                  <a:srgbClr val="C00000"/>
                </a:solidFill>
              </a:rPr>
              <a:t>free trade</a:t>
            </a:r>
            <a:r>
              <a:rPr lang="en-US" dirty="0" smtClean="0"/>
              <a:t>.</a:t>
            </a:r>
          </a:p>
          <a:p>
            <a:endParaRPr lang="en-US" i="1" dirty="0"/>
          </a:p>
        </p:txBody>
      </p:sp>
      <p:pic>
        <p:nvPicPr>
          <p:cNvPr id="23554" name="Picture 2" descr="File:AdamSmith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906" y="1371600"/>
            <a:ext cx="3114294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Triangle_Tra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4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5715000" cy="762000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b="1" dirty="0" smtClean="0"/>
              <a:t>Colonial Trade Routes</a:t>
            </a:r>
            <a:endParaRPr lang="en-US" sz="4800" b="1" dirty="0"/>
          </a:p>
        </p:txBody>
      </p:sp>
      <p:sp>
        <p:nvSpPr>
          <p:cNvPr id="5" name="Rectangle 4"/>
          <p:cNvSpPr/>
          <p:nvPr/>
        </p:nvSpPr>
        <p:spPr>
          <a:xfrm>
            <a:off x="6457208" y="6453288"/>
            <a:ext cx="2667000" cy="43088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200" b="1" dirty="0" smtClean="0">
                <a:hlinkClick r:id="rId3"/>
              </a:rPr>
              <a:t>INTERACTIVE MAP</a:t>
            </a:r>
            <a:endParaRPr lang="en-US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830" y="4343414"/>
            <a:ext cx="4876397" cy="9082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/>
          <a:stretch/>
        </p:blipFill>
        <p:spPr>
          <a:xfrm>
            <a:off x="0" y="152399"/>
            <a:ext cx="9144000" cy="17890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7110"/>
            <a:ext cx="4724400" cy="5690890"/>
          </a:xfrm>
          <a:prstGeom prst="rect">
            <a:avLst/>
          </a:prstGeom>
          <a:effectLst/>
        </p:spPr>
      </p:pic>
      <p:pic>
        <p:nvPicPr>
          <p:cNvPr id="4" name="Picture 3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506476"/>
            <a:ext cx="5867400" cy="2684524"/>
          </a:xfrm>
          <a:prstGeom prst="rect">
            <a:avLst/>
          </a:prstGeom>
        </p:spPr>
      </p:pic>
      <p:pic>
        <p:nvPicPr>
          <p:cNvPr id="1027" name="Picture 3" descr="E:\Graphics\Stucco Social Media Icons\64px\stucco-facebook-64px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99" y="5257800"/>
            <a:ext cx="990601" cy="990601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Graphics\Stucco Social Media Icons\64px\stucco-twitter-64px.pn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5257800"/>
            <a:ext cx="990601" cy="990601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r-speightjr.com/wp-content/uploads/2013/05/youtube_icon.pn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2" y="5257801"/>
            <a:ext cx="990600" cy="99060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hlinkClick r:id="rId5"/>
          </p:cNvPr>
          <p:cNvSpPr/>
          <p:nvPr/>
        </p:nvSpPr>
        <p:spPr>
          <a:xfrm>
            <a:off x="0" y="0"/>
            <a:ext cx="9144000" cy="434341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204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www.craigirvin.com/images/cityonhill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-15292"/>
            <a:ext cx="8305800" cy="68732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914400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 smtClean="0"/>
              <a:t>Massachusetts Bay Colony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1"/>
            <a:ext cx="4953000" cy="1447799"/>
          </a:xfrm>
        </p:spPr>
        <p:txBody>
          <a:bodyPr>
            <a:normAutofit/>
          </a:bodyPr>
          <a:lstStyle/>
          <a:p>
            <a:r>
              <a:rPr lang="en-US" b="1" dirty="0" smtClean="0"/>
              <a:t>Religious Dissidents</a:t>
            </a:r>
          </a:p>
          <a:p>
            <a:pPr lvl="1"/>
            <a:r>
              <a:rPr lang="en-US" b="1" dirty="0" smtClean="0"/>
              <a:t>Puritans and Separatists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0" y="3352800"/>
            <a:ext cx="2234438" cy="2895600"/>
            <a:chOff x="6629400" y="1066800"/>
            <a:chExt cx="2234438" cy="2895600"/>
          </a:xfrm>
        </p:grpSpPr>
        <p:pic>
          <p:nvPicPr>
            <p:cNvPr id="24578" name="Picture 2" descr="File:John Winthrop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29400" y="1066800"/>
              <a:ext cx="2234438" cy="2895600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6629400" y="3124200"/>
              <a:ext cx="22344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John Winthrop </a:t>
              </a:r>
              <a:r>
                <a:rPr lang="en-US" sz="2400" b="1" i="1" dirty="0" smtClean="0">
                  <a:solidFill>
                    <a:schemeClr val="bg1"/>
                  </a:solidFill>
                </a:rPr>
                <a:t>Governor</a:t>
              </a:r>
              <a:endParaRPr lang="en-US" sz="2400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705599" y="1295400"/>
            <a:ext cx="3057401" cy="2610136"/>
            <a:chOff x="1295400" y="3991464"/>
            <a:chExt cx="3057401" cy="2610136"/>
          </a:xfrm>
        </p:grpSpPr>
        <p:pic>
          <p:nvPicPr>
            <p:cNvPr id="24580" name="Picture 4" descr="http://www.craigirvin.com/images/cityonhill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47800" y="3991464"/>
              <a:ext cx="2819400" cy="2333136"/>
            </a:xfrm>
            <a:prstGeom prst="rect">
              <a:avLst/>
            </a:prstGeom>
            <a:noFill/>
            <a:effectLst>
              <a:glow rad="101600">
                <a:schemeClr val="accent2">
                  <a:satMod val="175000"/>
                  <a:alpha val="40000"/>
                </a:schemeClr>
              </a:glow>
              <a:softEdge rad="3175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1295400" y="6324601"/>
              <a:ext cx="305740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smtClean="0">
                  <a:hlinkClick r:id="rId5"/>
                </a:rPr>
                <a:t>http://www.craigirvin.com/watermedia.htm</a:t>
              </a:r>
              <a:r>
                <a:rPr lang="en-US" sz="1200" b="1" dirty="0" smtClean="0"/>
                <a:t> </a:t>
              </a:r>
              <a:endParaRPr lang="en-US" sz="1200" b="1" dirty="0"/>
            </a:p>
          </p:txBody>
        </p:sp>
      </p:grpSp>
      <p:sp>
        <p:nvSpPr>
          <p:cNvPr id="8" name="Rounded Rectangular Callout 7"/>
          <p:cNvSpPr/>
          <p:nvPr/>
        </p:nvSpPr>
        <p:spPr>
          <a:xfrm>
            <a:off x="2971800" y="2971800"/>
            <a:ext cx="2505199" cy="1143000"/>
          </a:xfrm>
          <a:prstGeom prst="wedgeRoundRectCallout">
            <a:avLst>
              <a:gd name="adj1" fmla="val -86281"/>
              <a:gd name="adj2" fmla="val 528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City on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a Hill!</a:t>
            </a:r>
            <a:endParaRPr lang="en-US" sz="4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5858000" y="4343400"/>
            <a:ext cx="2819400" cy="2099179"/>
            <a:chOff x="5858000" y="4423624"/>
            <a:chExt cx="2819400" cy="2099179"/>
          </a:xfrm>
        </p:grpSpPr>
        <p:pic>
          <p:nvPicPr>
            <p:cNvPr id="1026" name="Picture 2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8000" y="4423624"/>
              <a:ext cx="2819400" cy="2099179"/>
            </a:xfrm>
            <a:prstGeom prst="rect">
              <a:avLst/>
            </a:prstGeom>
            <a:noFill/>
            <a:effectLst>
              <a:glow rad="101600">
                <a:schemeClr val="accent2">
                  <a:satMod val="175000"/>
                  <a:alpha val="40000"/>
                </a:schemeClr>
              </a:glow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 descr="http://s.ytimg.com/yt/img/logos/youtube_logo_standard_againstwhite-vflKoO81_.pn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3149" y="6069664"/>
              <a:ext cx="1117451" cy="407336"/>
            </a:xfrm>
            <a:prstGeom prst="rect">
              <a:avLst/>
            </a:prstGeom>
            <a:solidFill>
              <a:schemeClr val="bg1"/>
            </a:solidFill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229600" cy="47863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Roger Williams</a:t>
            </a:r>
          </a:p>
          <a:p>
            <a:pPr lvl="1"/>
            <a:r>
              <a:rPr lang="en-US" dirty="0" smtClean="0"/>
              <a:t>Puritan Minister</a:t>
            </a:r>
          </a:p>
          <a:p>
            <a:pPr lvl="1"/>
            <a:r>
              <a:rPr lang="en-US" dirty="0" smtClean="0"/>
              <a:t>Liberty of Conscience</a:t>
            </a:r>
          </a:p>
          <a:p>
            <a:pPr lvl="1"/>
            <a:r>
              <a:rPr lang="en-US" strike="sngStrike" dirty="0" smtClean="0"/>
              <a:t>Established Religion</a:t>
            </a:r>
          </a:p>
          <a:p>
            <a:pPr lvl="1"/>
            <a:r>
              <a:rPr lang="en-US" dirty="0" smtClean="0"/>
              <a:t>EXILED</a:t>
            </a:r>
          </a:p>
          <a:p>
            <a:pPr lvl="1"/>
            <a:r>
              <a:rPr lang="en-US" dirty="0" smtClean="0"/>
              <a:t>Providence Plantations</a:t>
            </a:r>
          </a:p>
          <a:p>
            <a:pPr lvl="2"/>
            <a:r>
              <a:rPr lang="en-US" dirty="0" smtClean="0"/>
              <a:t>(Rhode Island)</a:t>
            </a:r>
          </a:p>
          <a:p>
            <a:pPr lvl="1"/>
            <a:r>
              <a:rPr lang="en-US" dirty="0" smtClean="0"/>
              <a:t>First Baptist Church USA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914400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 smtClean="0"/>
              <a:t>Religious Dissenters</a:t>
            </a:r>
            <a:endParaRPr lang="en-US" sz="54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6272048" y="457200"/>
            <a:ext cx="2490952" cy="4786322"/>
            <a:chOff x="5937031" y="1981200"/>
            <a:chExt cx="2490952" cy="4786322"/>
          </a:xfrm>
        </p:grpSpPr>
        <p:pic>
          <p:nvPicPr>
            <p:cNvPr id="25602" name="Picture 2" descr="File:Roger Williams statue by Franklin Simmons.jpg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8996" r="15855"/>
            <a:stretch/>
          </p:blipFill>
          <p:spPr bwMode="auto">
            <a:xfrm>
              <a:off x="5937031" y="1981200"/>
              <a:ext cx="2490952" cy="4419600"/>
            </a:xfrm>
            <a:prstGeom prst="rect">
              <a:avLst/>
            </a:prstGeom>
            <a:noFill/>
          </p:spPr>
        </p:pic>
        <p:sp>
          <p:nvSpPr>
            <p:cNvPr id="2" name="Rectangle 1"/>
            <p:cNvSpPr/>
            <p:nvPr/>
          </p:nvSpPr>
          <p:spPr>
            <a:xfrm>
              <a:off x="6444965" y="6244302"/>
              <a:ext cx="14750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/>
                <a:t>Williams</a:t>
              </a:r>
              <a:endParaRPr lang="en-US" sz="2800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223470" y="990600"/>
            <a:ext cx="5796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/>
              <a:t>Religious “Freedom” vs. Religious Toleration</a:t>
            </a:r>
          </a:p>
        </p:txBody>
      </p:sp>
      <p:pic>
        <p:nvPicPr>
          <p:cNvPr id="8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5993558"/>
            <a:ext cx="942975" cy="71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156231" cy="4876800"/>
          </a:xfrm>
        </p:spPr>
        <p:txBody>
          <a:bodyPr>
            <a:normAutofit/>
          </a:bodyPr>
          <a:lstStyle/>
          <a:p>
            <a:r>
              <a:rPr lang="en-US" b="1" dirty="0" smtClean="0"/>
              <a:t>Anne Hutchinson</a:t>
            </a:r>
          </a:p>
          <a:p>
            <a:pPr lvl="1"/>
            <a:r>
              <a:rPr lang="en-US" dirty="0" smtClean="0"/>
              <a:t>Home Bible Studies</a:t>
            </a:r>
          </a:p>
          <a:p>
            <a:pPr lvl="1"/>
            <a:r>
              <a:rPr lang="en-US" dirty="0" smtClean="0"/>
              <a:t>Predestination</a:t>
            </a:r>
          </a:p>
          <a:p>
            <a:pPr lvl="2"/>
            <a:r>
              <a:rPr lang="en-US" dirty="0" smtClean="0"/>
              <a:t>The Elect</a:t>
            </a:r>
          </a:p>
          <a:p>
            <a:pPr lvl="1"/>
            <a:r>
              <a:rPr lang="en-US" b="1" dirty="0" smtClean="0"/>
              <a:t>EXILED</a:t>
            </a:r>
          </a:p>
          <a:p>
            <a:pPr lvl="2"/>
            <a:r>
              <a:rPr lang="en-US" dirty="0" smtClean="0"/>
              <a:t>13 children</a:t>
            </a:r>
          </a:p>
          <a:p>
            <a:pPr lvl="2"/>
            <a:r>
              <a:rPr lang="en-US" dirty="0" smtClean="0"/>
              <a:t>60 followers</a:t>
            </a:r>
          </a:p>
          <a:p>
            <a:pPr lvl="1"/>
            <a:endParaRPr lang="en-US" dirty="0" smtClean="0"/>
          </a:p>
          <a:p>
            <a:pPr lvl="1"/>
            <a:r>
              <a:rPr lang="en-US" i="1" dirty="0" smtClean="0"/>
              <a:t>Killed by Indians</a:t>
            </a:r>
            <a:endParaRPr lang="en-US" i="1" dirty="0"/>
          </a:p>
        </p:txBody>
      </p:sp>
      <p:pic>
        <p:nvPicPr>
          <p:cNvPr id="27650" name="Picture 2" descr="File:Anne Hutchinson on Tria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600200"/>
            <a:ext cx="3124199" cy="4080393"/>
          </a:xfrm>
          <a:prstGeom prst="rect">
            <a:avLst/>
          </a:prstGeom>
          <a:noFill/>
        </p:spPr>
      </p:pic>
      <p:pic>
        <p:nvPicPr>
          <p:cNvPr id="7" name="Picture 2" descr="C:\Users\Richey\AppData\Local\Microsoft\Windows\Temporary Internet Files\Content.IE5\OHKYV3N0\MC90028092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42049">
            <a:off x="3851431" y="4642708"/>
            <a:ext cx="1219200" cy="2370499"/>
          </a:xfrm>
          <a:prstGeom prst="rect">
            <a:avLst/>
          </a:prstGeom>
          <a:noFill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914400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 smtClean="0"/>
              <a:t>Religious Dissenters</a:t>
            </a:r>
            <a:endParaRPr lang="en-US" sz="5400" b="1" dirty="0"/>
          </a:p>
        </p:txBody>
      </p:sp>
      <p:sp>
        <p:nvSpPr>
          <p:cNvPr id="9" name="Rectangle 8"/>
          <p:cNvSpPr/>
          <p:nvPr/>
        </p:nvSpPr>
        <p:spPr>
          <a:xfrm>
            <a:off x="223470" y="990600"/>
            <a:ext cx="5796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/>
              <a:t>Religious “Freedom” vs. Religious Toleration</a:t>
            </a:r>
          </a:p>
        </p:txBody>
      </p:sp>
      <p:pic>
        <p:nvPicPr>
          <p:cNvPr id="10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5993558"/>
            <a:ext cx="942975" cy="71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671392" cy="16764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Anne Hutchinson Memorial</a:t>
            </a:r>
            <a:endParaRPr lang="en-US" sz="4800" b="1" dirty="0"/>
          </a:p>
        </p:txBody>
      </p:sp>
      <p:pic>
        <p:nvPicPr>
          <p:cNvPr id="2050" name="Picture 2" descr="http://www.gordonbanks.com/images/Amarburystat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392" y="-1"/>
            <a:ext cx="447260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648" y="1676400"/>
            <a:ext cx="4647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/>
              <a:t>Massachusetts State House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5395632" cy="16764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/>
              <a:t>The Colonial Economy</a:t>
            </a:r>
            <a:endParaRPr lang="en-US" sz="5400" b="1" dirty="0"/>
          </a:p>
        </p:txBody>
      </p:sp>
      <p:pic>
        <p:nvPicPr>
          <p:cNvPr id="7170" name="Picture 2" descr="This map shows the occupations and indunstries in the colonies."/>
          <p:cNvPicPr>
            <a:picLocks noChangeAspect="1" noChangeArrowheads="1"/>
          </p:cNvPicPr>
          <p:nvPr/>
        </p:nvPicPr>
        <p:blipFill>
          <a:blip r:embed="rId2" cstate="print"/>
          <a:srcRect t="4434"/>
          <a:stretch>
            <a:fillRect/>
          </a:stretch>
        </p:blipFill>
        <p:spPr bwMode="auto">
          <a:xfrm>
            <a:off x="5624232" y="26276"/>
            <a:ext cx="3519768" cy="6858000"/>
          </a:xfrm>
          <a:prstGeom prst="rect">
            <a:avLst/>
          </a:prstGeom>
          <a:noFill/>
        </p:spPr>
      </p:pic>
      <p:pic>
        <p:nvPicPr>
          <p:cNvPr id="7172" name="Picture 4" descr="This map shows the occupations and indunstries in the colonies."/>
          <p:cNvPicPr>
            <a:picLocks noChangeAspect="1" noChangeArrowheads="1"/>
          </p:cNvPicPr>
          <p:nvPr/>
        </p:nvPicPr>
        <p:blipFill>
          <a:blip r:embed="rId2" cstate="print"/>
          <a:srcRect l="56958" t="40635" r="1618" b="952"/>
          <a:stretch>
            <a:fillRect/>
          </a:stretch>
        </p:blipFill>
        <p:spPr bwMode="auto">
          <a:xfrm>
            <a:off x="3505200" y="1357476"/>
            <a:ext cx="1905000" cy="5476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upload.wikimedia.org/wikipedia/commons/a/ac/Triangular_trade.png"/>
          <p:cNvPicPr>
            <a:picLocks noChangeAspect="1" noChangeArrowheads="1"/>
          </p:cNvPicPr>
          <p:nvPr/>
        </p:nvPicPr>
        <p:blipFill>
          <a:blip r:embed="rId2" cstate="print"/>
          <a:srcRect l="3144" r="25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4724400"/>
            <a:ext cx="3124200" cy="114300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The Triangular Trade</a:t>
            </a:r>
            <a:endParaRPr lang="en-US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57200"/>
            <a:ext cx="175260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RAW GOODS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0" y="457200"/>
            <a:ext cx="205740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FINISHED GOODS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6600" y="2438400"/>
            <a:ext cx="17526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SLAVES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17">
      <a:dk1>
        <a:srgbClr val="072F54"/>
      </a:dk1>
      <a:lt1>
        <a:sysClr val="window" lastClr="FFFFFF"/>
      </a:lt1>
      <a:dk2>
        <a:srgbClr val="072F54"/>
      </a:dk2>
      <a:lt2>
        <a:srgbClr val="FFFFFF"/>
      </a:lt2>
      <a:accent1>
        <a:srgbClr val="FFFFFF"/>
      </a:accent1>
      <a:accent2>
        <a:srgbClr val="FDDF8B"/>
      </a:accent2>
      <a:accent3>
        <a:srgbClr val="FDDF8B"/>
      </a:accent3>
      <a:accent4>
        <a:srgbClr val="9ECCF6"/>
      </a:accent4>
      <a:accent5>
        <a:srgbClr val="FDDF8B"/>
      </a:accent5>
      <a:accent6>
        <a:srgbClr val="FDDF8B"/>
      </a:accent6>
      <a:hlink>
        <a:srgbClr val="FDDF8B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1908</TotalTime>
  <Words>702</Words>
  <Application>Microsoft Office PowerPoint</Application>
  <PresentationFormat>On-screen Show (4:3)</PresentationFormat>
  <Paragraphs>224</Paragraphs>
  <Slides>27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Aharoni</vt:lpstr>
      <vt:lpstr>Calibri</vt:lpstr>
      <vt:lpstr>Arial</vt:lpstr>
      <vt:lpstr>Wingdings 2</vt:lpstr>
      <vt:lpstr>Office Theme</vt:lpstr>
      <vt:lpstr>2_Office Theme</vt:lpstr>
      <vt:lpstr>The Thirteen  Colonies</vt:lpstr>
      <vt:lpstr>Key Colonies</vt:lpstr>
      <vt:lpstr>PowerPoint Presentation</vt:lpstr>
      <vt:lpstr>Massachusetts Bay Colony</vt:lpstr>
      <vt:lpstr>Religious Dissenters</vt:lpstr>
      <vt:lpstr>Religious Dissenters</vt:lpstr>
      <vt:lpstr>Anne Hutchinson Memorial</vt:lpstr>
      <vt:lpstr>The Colonial Economy</vt:lpstr>
      <vt:lpstr>The Triangular Trade</vt:lpstr>
      <vt:lpstr>PowerPoint Presentation</vt:lpstr>
      <vt:lpstr>Economic Map:  New England</vt:lpstr>
      <vt:lpstr>GRAPHIC ORGANIZER 1.3</vt:lpstr>
      <vt:lpstr>Pennsylvania</vt:lpstr>
      <vt:lpstr>A Quaker Meeting House</vt:lpstr>
      <vt:lpstr>Quakers vs. Church of England</vt:lpstr>
      <vt:lpstr>Economic Map:  Middle Colonies</vt:lpstr>
      <vt:lpstr>GRAPHIC ORGANIZER 1.3</vt:lpstr>
      <vt:lpstr>Economic Map:  Southern Colonies</vt:lpstr>
      <vt:lpstr>Maryland</vt:lpstr>
      <vt:lpstr>Tensions in the Colonies</vt:lpstr>
      <vt:lpstr>PowerPoint Presentation</vt:lpstr>
      <vt:lpstr>Georgia</vt:lpstr>
      <vt:lpstr>GRAPHIC ORGANIZER 1.3</vt:lpstr>
      <vt:lpstr>Mercantilism</vt:lpstr>
      <vt:lpstr>Wealth of Nations</vt:lpstr>
      <vt:lpstr>Colonial Trade Routes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Thirteen Colonies</dc:title>
  <dc:creator>Tom Richey</dc:creator>
  <cp:lastModifiedBy>Jackson, Wes</cp:lastModifiedBy>
  <cp:revision>59</cp:revision>
  <dcterms:created xsi:type="dcterms:W3CDTF">2010-08-30T14:08:48Z</dcterms:created>
  <dcterms:modified xsi:type="dcterms:W3CDTF">2015-10-29T18:31:34Z</dcterms:modified>
</cp:coreProperties>
</file>